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20"/>
    <a:srgbClr val="0066FF"/>
    <a:srgbClr val="002060"/>
    <a:srgbClr val="003300"/>
    <a:srgbClr val="3A5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>
      <p:cViewPr varScale="1">
        <p:scale>
          <a:sx n="66" d="100"/>
          <a:sy n="66" d="100"/>
        </p:scale>
        <p:origin x="114" y="45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A87A92-1750-4D5F-84DF-3207751A8619}" type="doc">
      <dgm:prSet loTypeId="urn:microsoft.com/office/officeart/2005/8/layout/funnel1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pPr latinLnBrk="1"/>
          <a:endParaRPr lang="ko-KR" altLang="en-US"/>
        </a:p>
      </dgm:t>
    </dgm:pt>
    <dgm:pt modelId="{219FF4B5-807E-49A4-AFA6-FAAB4B59B3E2}">
      <dgm:prSet phldrT="[텍스트]"/>
      <dgm:spPr/>
      <dgm:t>
        <a:bodyPr/>
        <a:lstStyle/>
        <a:p>
          <a:pPr latinLnBrk="1"/>
          <a:r>
            <a:rPr lang="ko-KR" altLang="en-US" b="1" dirty="0"/>
            <a:t>비용</a:t>
          </a:r>
        </a:p>
      </dgm:t>
    </dgm:pt>
    <dgm:pt modelId="{0881DEFA-4060-4DE9-9364-67F039C4C33C}" type="parTrans" cxnId="{8691BE81-1E79-456A-9923-0678146B7C38}">
      <dgm:prSet/>
      <dgm:spPr/>
      <dgm:t>
        <a:bodyPr/>
        <a:lstStyle/>
        <a:p>
          <a:pPr latinLnBrk="1"/>
          <a:endParaRPr lang="ko-KR" altLang="en-US"/>
        </a:p>
      </dgm:t>
    </dgm:pt>
    <dgm:pt modelId="{7210550A-0B93-440C-83E1-D589D0F0E21A}" type="sibTrans" cxnId="{8691BE81-1E79-456A-9923-0678146B7C38}">
      <dgm:prSet/>
      <dgm:spPr/>
      <dgm:t>
        <a:bodyPr/>
        <a:lstStyle/>
        <a:p>
          <a:pPr latinLnBrk="1"/>
          <a:endParaRPr lang="ko-KR" altLang="en-US"/>
        </a:p>
      </dgm:t>
    </dgm:pt>
    <dgm:pt modelId="{F105C4F1-E352-4C1B-9510-DAD1B4445560}">
      <dgm:prSet phldrT="[텍스트]"/>
      <dgm:spPr/>
      <dgm:t>
        <a:bodyPr/>
        <a:lstStyle/>
        <a:p>
          <a:pPr latinLnBrk="1"/>
          <a:r>
            <a:rPr lang="ko-KR" altLang="en-US" b="1" dirty="0" smtClean="0"/>
            <a:t>매출</a:t>
          </a:r>
          <a:endParaRPr lang="ko-KR" altLang="en-US" b="1" dirty="0"/>
        </a:p>
      </dgm:t>
    </dgm:pt>
    <dgm:pt modelId="{3F1F906A-A2D2-4F70-99CC-89343D3CFC3A}" type="parTrans" cxnId="{007407A0-DFD6-4E88-B48D-7B4DDBC8A4B6}">
      <dgm:prSet/>
      <dgm:spPr/>
      <dgm:t>
        <a:bodyPr/>
        <a:lstStyle/>
        <a:p>
          <a:pPr latinLnBrk="1"/>
          <a:endParaRPr lang="ko-KR" altLang="en-US"/>
        </a:p>
      </dgm:t>
    </dgm:pt>
    <dgm:pt modelId="{EA871872-A649-443F-9F90-681E8F1ECE63}" type="sibTrans" cxnId="{007407A0-DFD6-4E88-B48D-7B4DDBC8A4B6}">
      <dgm:prSet/>
      <dgm:spPr/>
      <dgm:t>
        <a:bodyPr/>
        <a:lstStyle/>
        <a:p>
          <a:pPr latinLnBrk="1"/>
          <a:endParaRPr lang="ko-KR" altLang="en-US"/>
        </a:p>
      </dgm:t>
    </dgm:pt>
    <dgm:pt modelId="{1263E9DB-28AA-4886-82CB-7296281935C0}">
      <dgm:prSet phldrT="[텍스트]"/>
      <dgm:spPr/>
      <dgm:t>
        <a:bodyPr/>
        <a:lstStyle/>
        <a:p>
          <a:pPr latinLnBrk="1"/>
          <a:r>
            <a:rPr lang="ko-KR" altLang="en-US" b="1" dirty="0"/>
            <a:t>정책 지원금</a:t>
          </a:r>
        </a:p>
      </dgm:t>
    </dgm:pt>
    <dgm:pt modelId="{37C28441-4FA3-4DA9-B639-8079E39DA67F}" type="parTrans" cxnId="{409E37E7-C9ED-45BC-985B-320D64720006}">
      <dgm:prSet/>
      <dgm:spPr/>
      <dgm:t>
        <a:bodyPr/>
        <a:lstStyle/>
        <a:p>
          <a:pPr latinLnBrk="1"/>
          <a:endParaRPr lang="ko-KR" altLang="en-US"/>
        </a:p>
      </dgm:t>
    </dgm:pt>
    <dgm:pt modelId="{B7AC23DC-745E-40F5-8714-0803BF2A2549}" type="sibTrans" cxnId="{409E37E7-C9ED-45BC-985B-320D64720006}">
      <dgm:prSet/>
      <dgm:spPr/>
      <dgm:t>
        <a:bodyPr/>
        <a:lstStyle/>
        <a:p>
          <a:pPr latinLnBrk="1"/>
          <a:endParaRPr lang="ko-KR" altLang="en-US"/>
        </a:p>
      </dgm:t>
    </dgm:pt>
    <dgm:pt modelId="{3EAD0040-3F3C-477E-AE71-BF38F8C8BF15}">
      <dgm:prSet phldrT="[텍스트]" custT="1"/>
      <dgm:spPr/>
      <dgm:t>
        <a:bodyPr/>
        <a:lstStyle/>
        <a:p>
          <a:pPr latinLnBrk="1"/>
          <a:r>
            <a:rPr lang="ko-KR" altLang="en-US" sz="6600" b="1" dirty="0">
              <a:solidFill>
                <a:srgbClr val="002060"/>
              </a:solidFill>
            </a:rPr>
            <a:t>예상 수익</a:t>
          </a:r>
        </a:p>
      </dgm:t>
    </dgm:pt>
    <dgm:pt modelId="{E29A560E-0B84-4117-93DA-A683348DCD1D}" type="parTrans" cxnId="{BB658A68-59DB-4F47-830B-F1955891BC04}">
      <dgm:prSet/>
      <dgm:spPr/>
      <dgm:t>
        <a:bodyPr/>
        <a:lstStyle/>
        <a:p>
          <a:pPr latinLnBrk="1"/>
          <a:endParaRPr lang="ko-KR" altLang="en-US"/>
        </a:p>
      </dgm:t>
    </dgm:pt>
    <dgm:pt modelId="{251505F9-194A-4A65-BC4A-6AD07D8D0CE0}" type="sibTrans" cxnId="{BB658A68-59DB-4F47-830B-F1955891BC04}">
      <dgm:prSet/>
      <dgm:spPr/>
      <dgm:t>
        <a:bodyPr/>
        <a:lstStyle/>
        <a:p>
          <a:pPr latinLnBrk="1"/>
          <a:endParaRPr lang="ko-KR" altLang="en-US"/>
        </a:p>
      </dgm:t>
    </dgm:pt>
    <dgm:pt modelId="{50311CB6-3FFD-4094-892D-71CDCB585E75}" type="pres">
      <dgm:prSet presAssocID="{EEA87A92-1750-4D5F-84DF-3207751A861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7C73D7-B7FD-4413-82E5-A2A00CD6911A}" type="pres">
      <dgm:prSet presAssocID="{EEA87A92-1750-4D5F-84DF-3207751A8619}" presName="ellipse" presStyleLbl="trBgShp" presStyleIdx="0" presStyleCnt="1"/>
      <dgm:spPr/>
    </dgm:pt>
    <dgm:pt modelId="{D987DDE8-32AF-4C2F-B7C6-E7413B7F0363}" type="pres">
      <dgm:prSet presAssocID="{EEA87A92-1750-4D5F-84DF-3207751A8619}" presName="arrow1" presStyleLbl="fgShp" presStyleIdx="0" presStyleCnt="1"/>
      <dgm:spPr/>
    </dgm:pt>
    <dgm:pt modelId="{D628A2BC-716E-4075-9B7D-2A2D32560687}" type="pres">
      <dgm:prSet presAssocID="{EEA87A92-1750-4D5F-84DF-3207751A8619}" presName="rectangle" presStyleLbl="revTx" presStyleIdx="0" presStyleCnt="1" custLinFactNeighborX="-545" custLinFactNeighborY="-30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9B602D-E4FC-4A08-A9F3-357B1A3E3BC9}" type="pres">
      <dgm:prSet presAssocID="{F105C4F1-E352-4C1B-9510-DAD1B444556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2B735-3A92-4734-B067-C79387212943}" type="pres">
      <dgm:prSet presAssocID="{1263E9DB-28AA-4886-82CB-7296281935C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CAC86C-86BA-4C7E-8721-A5825C6D25F7}" type="pres">
      <dgm:prSet presAssocID="{3EAD0040-3F3C-477E-AE71-BF38F8C8BF1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CFE78A-2178-4842-B025-5B5731AB3A8B}" type="pres">
      <dgm:prSet presAssocID="{EEA87A92-1750-4D5F-84DF-3207751A8619}" presName="funnel" presStyleLbl="trAlignAcc1" presStyleIdx="0" presStyleCnt="1"/>
      <dgm:spPr/>
    </dgm:pt>
  </dgm:ptLst>
  <dgm:cxnLst>
    <dgm:cxn modelId="{58677E0A-45A8-415B-86EF-B82EE066200E}" type="presOf" srcId="{F105C4F1-E352-4C1B-9510-DAD1B4445560}" destId="{87C2B735-3A92-4734-B067-C79387212943}" srcOrd="0" destOrd="0" presId="urn:microsoft.com/office/officeart/2005/8/layout/funnel1"/>
    <dgm:cxn modelId="{8691BE81-1E79-456A-9923-0678146B7C38}" srcId="{EEA87A92-1750-4D5F-84DF-3207751A8619}" destId="{219FF4B5-807E-49A4-AFA6-FAAB4B59B3E2}" srcOrd="0" destOrd="0" parTransId="{0881DEFA-4060-4DE9-9364-67F039C4C33C}" sibTransId="{7210550A-0B93-440C-83E1-D589D0F0E21A}"/>
    <dgm:cxn modelId="{A8E2DC2B-E79C-4243-A6A0-46779F82EC85}" type="presOf" srcId="{1263E9DB-28AA-4886-82CB-7296281935C0}" destId="{8D9B602D-E4FC-4A08-A9F3-357B1A3E3BC9}" srcOrd="0" destOrd="0" presId="urn:microsoft.com/office/officeart/2005/8/layout/funnel1"/>
    <dgm:cxn modelId="{007407A0-DFD6-4E88-B48D-7B4DDBC8A4B6}" srcId="{EEA87A92-1750-4D5F-84DF-3207751A8619}" destId="{F105C4F1-E352-4C1B-9510-DAD1B4445560}" srcOrd="1" destOrd="0" parTransId="{3F1F906A-A2D2-4F70-99CC-89343D3CFC3A}" sibTransId="{EA871872-A649-443F-9F90-681E8F1ECE63}"/>
    <dgm:cxn modelId="{CB31F57E-8C4E-4B84-9C59-B7E2AC5C4757}" type="presOf" srcId="{EEA87A92-1750-4D5F-84DF-3207751A8619}" destId="{50311CB6-3FFD-4094-892D-71CDCB585E75}" srcOrd="0" destOrd="0" presId="urn:microsoft.com/office/officeart/2005/8/layout/funnel1"/>
    <dgm:cxn modelId="{13AE62D6-64F5-4E46-9631-2AEB4B3DDB62}" type="presOf" srcId="{3EAD0040-3F3C-477E-AE71-BF38F8C8BF15}" destId="{D628A2BC-716E-4075-9B7D-2A2D32560687}" srcOrd="0" destOrd="0" presId="urn:microsoft.com/office/officeart/2005/8/layout/funnel1"/>
    <dgm:cxn modelId="{BB658A68-59DB-4F47-830B-F1955891BC04}" srcId="{EEA87A92-1750-4D5F-84DF-3207751A8619}" destId="{3EAD0040-3F3C-477E-AE71-BF38F8C8BF15}" srcOrd="3" destOrd="0" parTransId="{E29A560E-0B84-4117-93DA-A683348DCD1D}" sibTransId="{251505F9-194A-4A65-BC4A-6AD07D8D0CE0}"/>
    <dgm:cxn modelId="{409E37E7-C9ED-45BC-985B-320D64720006}" srcId="{EEA87A92-1750-4D5F-84DF-3207751A8619}" destId="{1263E9DB-28AA-4886-82CB-7296281935C0}" srcOrd="2" destOrd="0" parTransId="{37C28441-4FA3-4DA9-B639-8079E39DA67F}" sibTransId="{B7AC23DC-745E-40F5-8714-0803BF2A2549}"/>
    <dgm:cxn modelId="{EFF5D689-072E-43AA-8718-7BD6708C222C}" type="presOf" srcId="{219FF4B5-807E-49A4-AFA6-FAAB4B59B3E2}" destId="{78CAC86C-86BA-4C7E-8721-A5825C6D25F7}" srcOrd="0" destOrd="0" presId="urn:microsoft.com/office/officeart/2005/8/layout/funnel1"/>
    <dgm:cxn modelId="{9A5F0DFD-DD9E-4FBB-9389-51767C05B3B0}" type="presParOf" srcId="{50311CB6-3FFD-4094-892D-71CDCB585E75}" destId="{2C7C73D7-B7FD-4413-82E5-A2A00CD6911A}" srcOrd="0" destOrd="0" presId="urn:microsoft.com/office/officeart/2005/8/layout/funnel1"/>
    <dgm:cxn modelId="{8A42426A-E19E-4B12-9C4F-99A2891C351A}" type="presParOf" srcId="{50311CB6-3FFD-4094-892D-71CDCB585E75}" destId="{D987DDE8-32AF-4C2F-B7C6-E7413B7F0363}" srcOrd="1" destOrd="0" presId="urn:microsoft.com/office/officeart/2005/8/layout/funnel1"/>
    <dgm:cxn modelId="{4FB3F8E0-8B31-4A67-BA0D-1AA3AD8EE197}" type="presParOf" srcId="{50311CB6-3FFD-4094-892D-71CDCB585E75}" destId="{D628A2BC-716E-4075-9B7D-2A2D32560687}" srcOrd="2" destOrd="0" presId="urn:microsoft.com/office/officeart/2005/8/layout/funnel1"/>
    <dgm:cxn modelId="{0E3C4561-AE3B-4CB4-8F01-465C73FCB937}" type="presParOf" srcId="{50311CB6-3FFD-4094-892D-71CDCB585E75}" destId="{8D9B602D-E4FC-4A08-A9F3-357B1A3E3BC9}" srcOrd="3" destOrd="0" presId="urn:microsoft.com/office/officeart/2005/8/layout/funnel1"/>
    <dgm:cxn modelId="{911C670A-E75C-4EAE-9421-502328590063}" type="presParOf" srcId="{50311CB6-3FFD-4094-892D-71CDCB585E75}" destId="{87C2B735-3A92-4734-B067-C79387212943}" srcOrd="4" destOrd="0" presId="urn:microsoft.com/office/officeart/2005/8/layout/funnel1"/>
    <dgm:cxn modelId="{DFB453B5-69C8-48BC-9976-38A659F9E61E}" type="presParOf" srcId="{50311CB6-3FFD-4094-892D-71CDCB585E75}" destId="{78CAC86C-86BA-4C7E-8721-A5825C6D25F7}" srcOrd="5" destOrd="0" presId="urn:microsoft.com/office/officeart/2005/8/layout/funnel1"/>
    <dgm:cxn modelId="{442460BC-BAC5-4310-A2EF-67BD55B64372}" type="presParOf" srcId="{50311CB6-3FFD-4094-892D-71CDCB585E75}" destId="{47CFE78A-2178-4842-B025-5B5731AB3A8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C73D7-B7FD-4413-82E5-A2A00CD6911A}">
      <dsp:nvSpPr>
        <dsp:cNvPr id="0" name=""/>
        <dsp:cNvSpPr/>
      </dsp:nvSpPr>
      <dsp:spPr>
        <a:xfrm>
          <a:off x="1727081" y="316432"/>
          <a:ext cx="6279964" cy="2180948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7DDE8-32AF-4C2F-B7C6-E7413B7F0363}">
      <dsp:nvSpPr>
        <dsp:cNvPr id="0" name=""/>
        <dsp:cNvSpPr/>
      </dsp:nvSpPr>
      <dsp:spPr>
        <a:xfrm>
          <a:off x="4268276" y="5656836"/>
          <a:ext cx="1217047" cy="778910"/>
        </a:xfrm>
        <a:prstGeom prst="down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8A2BC-716E-4075-9B7D-2A2D32560687}">
      <dsp:nvSpPr>
        <dsp:cNvPr id="0" name=""/>
        <dsp:cNvSpPr/>
      </dsp:nvSpPr>
      <dsp:spPr>
        <a:xfrm>
          <a:off x="1924048" y="6235741"/>
          <a:ext cx="5841827" cy="1460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69392" rIns="469392" bIns="469392" numCol="1" spcCol="1270" anchor="ctr" anchorCtr="0">
          <a:noAutofit/>
        </a:bodyPr>
        <a:lstStyle/>
        <a:p>
          <a:pPr lvl="0" algn="ctr" defTabSz="2933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600" b="1" kern="1200" dirty="0">
              <a:solidFill>
                <a:srgbClr val="002060"/>
              </a:solidFill>
            </a:rPr>
            <a:t>예상 수익</a:t>
          </a:r>
        </a:p>
      </dsp:txBody>
      <dsp:txXfrm>
        <a:off x="1924048" y="6235741"/>
        <a:ext cx="5841827" cy="1460456"/>
      </dsp:txXfrm>
    </dsp:sp>
    <dsp:sp modelId="{8D9B602D-E4FC-4A08-A9F3-357B1A3E3BC9}">
      <dsp:nvSpPr>
        <dsp:cNvPr id="0" name=""/>
        <dsp:cNvSpPr/>
      </dsp:nvSpPr>
      <dsp:spPr>
        <a:xfrm>
          <a:off x="4010262" y="2665820"/>
          <a:ext cx="2190685" cy="2190685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/>
            <a:t>정책 지원금</a:t>
          </a:r>
        </a:p>
      </dsp:txBody>
      <dsp:txXfrm>
        <a:off x="4331080" y="2986638"/>
        <a:ext cx="1549049" cy="1549049"/>
      </dsp:txXfrm>
    </dsp:sp>
    <dsp:sp modelId="{87C2B735-3A92-4734-B067-C79387212943}">
      <dsp:nvSpPr>
        <dsp:cNvPr id="0" name=""/>
        <dsp:cNvSpPr/>
      </dsp:nvSpPr>
      <dsp:spPr>
        <a:xfrm>
          <a:off x="2442705" y="1022319"/>
          <a:ext cx="2190685" cy="2190685"/>
        </a:xfrm>
        <a:prstGeom prst="ellipse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매출</a:t>
          </a:r>
          <a:endParaRPr lang="ko-KR" altLang="en-US" sz="3600" b="1" kern="1200" dirty="0"/>
        </a:p>
      </dsp:txBody>
      <dsp:txXfrm>
        <a:off x="2763523" y="1343137"/>
        <a:ext cx="1549049" cy="1549049"/>
      </dsp:txXfrm>
    </dsp:sp>
    <dsp:sp modelId="{78CAC86C-86BA-4C7E-8721-A5825C6D25F7}">
      <dsp:nvSpPr>
        <dsp:cNvPr id="0" name=""/>
        <dsp:cNvSpPr/>
      </dsp:nvSpPr>
      <dsp:spPr>
        <a:xfrm>
          <a:off x="4682072" y="492660"/>
          <a:ext cx="2190685" cy="2190685"/>
        </a:xfrm>
        <a:prstGeom prst="ellipse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/>
            <a:t>비용</a:t>
          </a:r>
        </a:p>
      </dsp:txBody>
      <dsp:txXfrm>
        <a:off x="5002890" y="813478"/>
        <a:ext cx="1549049" cy="1549049"/>
      </dsp:txXfrm>
    </dsp:sp>
    <dsp:sp modelId="{47CFE78A-2178-4842-B025-5B5731AB3A8B}">
      <dsp:nvSpPr>
        <dsp:cNvPr id="0" name=""/>
        <dsp:cNvSpPr/>
      </dsp:nvSpPr>
      <dsp:spPr>
        <a:xfrm>
          <a:off x="1469067" y="48681"/>
          <a:ext cx="6815465" cy="545237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B13D081-C06C-42BB-83F2-A6756951E092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8240832-D944-45C1-9C31-361C23A8308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7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C1A620-F788-E407-E52C-8B5C7B716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000" y="900000"/>
            <a:ext cx="157354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1" dirty="0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MZ</a:t>
            </a:r>
            <a:r>
              <a:rPr lang="ko-KR" altLang="en-US" sz="8000" b="1" dirty="0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세대를 위한</a:t>
            </a:r>
          </a:p>
          <a:p>
            <a:pPr lvl="0">
              <a:defRPr/>
            </a:pPr>
            <a:r>
              <a:rPr lang="ko-KR" altLang="en-US" sz="8000" b="1" dirty="0">
                <a:solidFill>
                  <a:srgbClr val="004E20"/>
                </a:solidFill>
                <a:latin typeface="맑은 고딕"/>
                <a:ea typeface="맑은 고딕"/>
                <a:cs typeface="함초롬돋움"/>
              </a:rPr>
              <a:t>수익 예측 기반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6480000"/>
            <a:ext cx="68167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WYC(What’s Your Code?)</a:t>
            </a:r>
          </a:p>
          <a:p>
            <a:pPr lvl="0">
              <a:defRPr/>
            </a:pPr>
            <a:r>
              <a:rPr lang="ko-KR" altLang="en-US" sz="4000" dirty="0">
                <a:solidFill>
                  <a:srgbClr val="064B00"/>
                </a:solidFill>
                <a:latin typeface="함초롬돋움"/>
                <a:ea typeface="함초롬돋움"/>
                <a:cs typeface="함초롬돋움"/>
              </a:rPr>
              <a:t>김상호 김성민 김재현 최기영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추천 및 매출액 예측</a:t>
            </a:r>
          </a:p>
        </p:txBody>
      </p:sp>
      <p:grpSp>
        <p:nvGrpSpPr>
          <p:cNvPr id="1027" name="그룹 1026"/>
          <p:cNvGrpSpPr/>
          <p:nvPr/>
        </p:nvGrpSpPr>
        <p:grpSpPr>
          <a:xfrm>
            <a:off x="742882" y="2814023"/>
            <a:ext cx="16822287" cy="3750955"/>
            <a:chOff x="742882" y="2814023"/>
            <a:chExt cx="16822287" cy="3750955"/>
          </a:xfrm>
        </p:grpSpPr>
        <p:sp>
          <p:nvSpPr>
            <p:cNvPr id="1028" name="타원 1027"/>
            <p:cNvSpPr/>
            <p:nvPr/>
          </p:nvSpPr>
          <p:spPr>
            <a:xfrm>
              <a:off x="742882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29" name="TextBox 1028"/>
            <p:cNvSpPr txBox="1"/>
            <p:nvPr/>
          </p:nvSpPr>
          <p:spPr>
            <a:xfrm>
              <a:off x="1292197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0639" tIns="40639" rIns="40639" bIns="40639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 kern="1200" dirty="0" smtClean="0"/>
                <a:t>주요 농작물</a:t>
              </a:r>
              <a:endParaRPr lang="en-US" altLang="ko-KR" sz="3200" b="1" kern="1200" dirty="0" smtClean="0"/>
            </a:p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200" b="1" dirty="0" smtClean="0"/>
                <a:t>추천</a:t>
              </a:r>
              <a:endParaRPr lang="ko-KR" altLang="en-US" sz="3200" kern="1200" dirty="0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5086786" y="4433655"/>
              <a:ext cx="1598814" cy="51169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500" kern="1200"/>
            </a:p>
          </p:txBody>
        </p:sp>
        <p:sp>
          <p:nvSpPr>
            <p:cNvPr id="1032" name="타원 1031"/>
            <p:cNvSpPr/>
            <p:nvPr/>
          </p:nvSpPr>
          <p:spPr>
            <a:xfrm>
              <a:off x="7278548" y="2814023"/>
              <a:ext cx="3750955" cy="3750955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33" name="TextBox 1032"/>
            <p:cNvSpPr txBox="1"/>
            <p:nvPr/>
          </p:nvSpPr>
          <p:spPr>
            <a:xfrm>
              <a:off x="7827863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 dirty="0" smtClean="0"/>
                <a:t>농작물 매출</a:t>
              </a:r>
              <a:endParaRPr lang="en-US" altLang="ko-KR" sz="3200" b="1" dirty="0" smtClean="0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 dirty="0" smtClean="0"/>
                <a:t>분석</a:t>
              </a:r>
              <a:endParaRPr lang="ko-KR" altLang="en-US" sz="3200" dirty="0"/>
            </a:p>
          </p:txBody>
        </p:sp>
        <p:sp>
          <p:nvSpPr>
            <p:cNvPr id="1036" name="타원 1035"/>
            <p:cNvSpPr/>
            <p:nvPr/>
          </p:nvSpPr>
          <p:spPr>
            <a:xfrm>
              <a:off x="13814214" y="2814023"/>
              <a:ext cx="3750955" cy="3750955"/>
            </a:xfrm>
            <a:prstGeom prst="ellipse">
              <a:avLst/>
            </a:prstGeom>
            <a:solidFill>
              <a:srgbClr val="004E20"/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37" name="TextBox 1036"/>
            <p:cNvSpPr txBox="1"/>
            <p:nvPr/>
          </p:nvSpPr>
          <p:spPr>
            <a:xfrm>
              <a:off x="14363529" y="3363338"/>
              <a:ext cx="2652325" cy="265232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 dirty="0" smtClean="0"/>
                <a:t>농작물</a:t>
              </a:r>
              <a:endParaRPr lang="en-US" altLang="ko-KR" sz="3200" b="1" dirty="0" smtClean="0"/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 dirty="0" smtClean="0">
                  <a:solidFill>
                    <a:schemeClr val="bg1"/>
                  </a:solidFill>
                </a:rPr>
                <a:t>예상 매출</a:t>
              </a:r>
              <a:endParaRPr lang="en-US" altLang="ko-KR" sz="3200" b="1" dirty="0">
                <a:solidFill>
                  <a:schemeClr val="bg1"/>
                </a:solidFill>
              </a:endParaRPr>
            </a:p>
            <a:p>
              <a:pPr lvl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3200" b="1" dirty="0" smtClean="0"/>
                <a:t>시각화</a:t>
              </a:r>
              <a:endParaRPr lang="ko-KR" altLang="en-US" sz="3200" dirty="0"/>
            </a:p>
          </p:txBody>
        </p:sp>
      </p:grpSp>
      <p:sp>
        <p:nvSpPr>
          <p:cNvPr id="11" name="설명선: 위쪽 화살표 10"/>
          <p:cNvSpPr/>
          <p:nvPr/>
        </p:nvSpPr>
        <p:spPr>
          <a:xfrm>
            <a:off x="6858000" y="6591300"/>
            <a:ext cx="4724400" cy="24384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00" y="7553117"/>
            <a:ext cx="48569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ko-KR" altLang="en-US" sz="17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다중선형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회귀분석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이용한 농작물 매출 </a:t>
            </a:r>
            <a:r>
              <a:rPr kumimoji="0" lang="ko-KR" altLang="en-US" sz="17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예측</a:t>
            </a:r>
            <a:endParaRPr kumimoji="0" lang="en-US" altLang="ko-KR" sz="1700" b="1" i="0" u="none" strike="noStrike" kern="1200" cap="none" spc="0" normalizeH="0" baseline="0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17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 </a:t>
            </a:r>
            <a:r>
              <a:rPr kumimoji="0" lang="ko-KR" altLang="en-US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독립변수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생산비용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유통</a:t>
            </a:r>
            <a:r>
              <a:rPr kumimoji="0" lang="ko-KR" altLang="en-US" sz="14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비율</a:t>
            </a:r>
            <a:r>
              <a:rPr kumimoji="0" lang="en-US" altLang="ko-KR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기온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강수량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일사량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일조시간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GDP, 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경작면적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생산량</a:t>
            </a:r>
            <a:r>
              <a:rPr kumimoji="0" lang="en-US" altLang="ko-KR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4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경매 단가</a:t>
            </a:r>
            <a:endParaRPr kumimoji="0" lang="en-US" altLang="ko-KR" sz="1400" b="1" i="0" u="none" strike="noStrike" kern="1200" cap="none" spc="0" normalizeH="0" baseline="0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1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종속변수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농작물 매출</a:t>
            </a:r>
          </a:p>
        </p:txBody>
      </p:sp>
      <p:sp>
        <p:nvSpPr>
          <p:cNvPr id="16" name="설명선: 위쪽 화살표 15"/>
          <p:cNvSpPr/>
          <p:nvPr/>
        </p:nvSpPr>
        <p:spPr>
          <a:xfrm>
            <a:off x="13890347" y="6591300"/>
            <a:ext cx="3714750" cy="226110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249400" y="7810500"/>
            <a:ext cx="3011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그래프를 통한 </a:t>
            </a:r>
            <a:r>
              <a:rPr kumimoji="0" lang="ko-KR" altLang="en-US" sz="1800" b="1" i="0" u="none" strike="noStrike" kern="1200" cap="none" spc="0" normalizeH="0" baseline="0" dirty="0" smtClean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예상 매출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시각화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920001" y="4000500"/>
            <a:ext cx="2003369" cy="1584373"/>
            <a:chOff x="3184966" y="4360587"/>
            <a:chExt cx="887686" cy="687675"/>
          </a:xfrm>
        </p:grpSpPr>
        <p:sp>
          <p:nvSpPr>
            <p:cNvPr id="24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578818" y="3982617"/>
            <a:ext cx="2003369" cy="1584373"/>
            <a:chOff x="3184966" y="4360587"/>
            <a:chExt cx="887686" cy="687675"/>
          </a:xfrm>
        </p:grpSpPr>
        <p:sp>
          <p:nvSpPr>
            <p:cNvPr id="27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2.</a:t>
            </a:r>
            <a:r>
              <a:rPr lang="ko-KR" altLang="en-US" sz="3000">
                <a:solidFill>
                  <a:srgbClr val="86B282"/>
                </a:solidFill>
              </a:rPr>
              <a:t> 비용 분석 및 수익 예측</a:t>
            </a:r>
          </a:p>
        </p:txBody>
      </p:sp>
      <p:sp>
        <p:nvSpPr>
          <p:cNvPr id="1069" name="TextBox 3"/>
          <p:cNvSpPr txBox="1"/>
          <p:nvPr/>
        </p:nvSpPr>
        <p:spPr>
          <a:xfrm>
            <a:off x="10801350" y="3973711"/>
            <a:ext cx="63246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900" b="1" dirty="0">
                <a:latin typeface="맑은 고딕" panose="020B0503020000020004" pitchFamily="50" charset="-127"/>
              </a:rPr>
              <a:t>조건을 입력하여 맞춤 정책 정보와 비용 정보 조회</a:t>
            </a:r>
            <a:endParaRPr lang="en-US" altLang="ko-KR" sz="2900" b="1" dirty="0">
              <a:latin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농작물 매출과 비용을 </a:t>
            </a:r>
            <a:r>
              <a:rPr lang="ko-KR" altLang="en-US" sz="2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귀농 시 얻을 수 있는 </a:t>
            </a:r>
            <a:r>
              <a:rPr lang="ko-KR" altLang="en-US" sz="2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수익 예측</a:t>
            </a:r>
            <a:endParaRPr lang="en-US" altLang="ko-KR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1852BFF5-00A3-A767-9253-318EC8B71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355370"/>
              </p:ext>
            </p:extLst>
          </p:nvPr>
        </p:nvGraphicFramePr>
        <p:xfrm>
          <a:off x="228600" y="1926397"/>
          <a:ext cx="9753600" cy="778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2.</a:t>
            </a:r>
            <a:r>
              <a:rPr lang="ko-KR" altLang="en-US" sz="3000">
                <a:solidFill>
                  <a:srgbClr val="86B282"/>
                </a:solidFill>
              </a:rPr>
              <a:t> 비용 분석 및 수익 예측</a:t>
            </a:r>
          </a:p>
        </p:txBody>
      </p:sp>
      <p:grpSp>
        <p:nvGrpSpPr>
          <p:cNvPr id="1027" name="그룹 1026"/>
          <p:cNvGrpSpPr/>
          <p:nvPr/>
        </p:nvGrpSpPr>
        <p:grpSpPr>
          <a:xfrm>
            <a:off x="304307" y="2548420"/>
            <a:ext cx="11451772" cy="4024785"/>
            <a:chOff x="304307" y="2548420"/>
            <a:chExt cx="11451772" cy="4024785"/>
          </a:xfrm>
        </p:grpSpPr>
        <p:sp>
          <p:nvSpPr>
            <p:cNvPr id="1028" name="모서리가 둥근 직사각형 1027"/>
            <p:cNvSpPr/>
            <p:nvPr/>
          </p:nvSpPr>
          <p:spPr>
            <a:xfrm>
              <a:off x="304307" y="4573593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304800" y="47658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 dirty="0" smtClean="0"/>
                <a:t>예상 매출</a:t>
              </a:r>
              <a:endParaRPr lang="ko-KR" altLang="en-US" sz="3600" b="1" kern="1200" dirty="0"/>
            </a:p>
          </p:txBody>
        </p:sp>
        <p:sp>
          <p:nvSpPr>
            <p:cNvPr id="1031" name="오른쪽 화살표 1030"/>
            <p:cNvSpPr/>
            <p:nvPr/>
          </p:nvSpPr>
          <p:spPr>
            <a:xfrm>
              <a:off x="3474701" y="4913025"/>
              <a:ext cx="881055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3474701" y="5050560"/>
              <a:ext cx="674753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3" name="모서리가 둥근 직사각형 1032"/>
            <p:cNvSpPr/>
            <p:nvPr/>
          </p:nvSpPr>
          <p:spPr>
            <a:xfrm>
              <a:off x="4714632" y="3995174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4" name="TextBox 1033"/>
            <p:cNvSpPr txBox="1"/>
            <p:nvPr/>
          </p:nvSpPr>
          <p:spPr>
            <a:xfrm>
              <a:off x="4714632" y="4080067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600" b="1" kern="1200" dirty="0" smtClean="0"/>
                <a:t>정책</a:t>
              </a:r>
              <a:endParaRPr lang="ko-KR" altLang="en-US" sz="3600" b="1" kern="1200" dirty="0"/>
            </a:p>
          </p:txBody>
        </p:sp>
        <p:sp>
          <p:nvSpPr>
            <p:cNvPr id="1035" name="모서리가 둥근 직사각형 1034"/>
            <p:cNvSpPr/>
            <p:nvPr/>
          </p:nvSpPr>
          <p:spPr>
            <a:xfrm>
              <a:off x="5280358" y="4902805"/>
              <a:ext cx="2762071" cy="1670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5329282" y="5067300"/>
              <a:ext cx="2664223" cy="141097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106680" tIns="106680" rIns="106680" bIns="106680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 dirty="0">
                  <a:latin typeface="맑은 고딕"/>
                  <a:ea typeface="맑은 고딕"/>
                </a:rPr>
                <a:t>정책 조건 </a:t>
              </a:r>
              <a:r>
                <a:rPr lang="ko-KR" altLang="en-US" sz="1500" b="1" kern="1200" dirty="0" smtClean="0">
                  <a:latin typeface="맑은 고딕"/>
                  <a:ea typeface="맑은 고딕"/>
                </a:rPr>
                <a:t>검색</a:t>
              </a:r>
              <a:endParaRPr lang="en-US" altLang="ko-KR" sz="1500" b="1" kern="1200" dirty="0" smtClean="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 dirty="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 dirty="0">
                  <a:latin typeface="맑은 고딕"/>
                  <a:ea typeface="맑은 고딕"/>
                </a:rPr>
                <a:t>정책 종류 </a:t>
              </a:r>
              <a:r>
                <a:rPr lang="ko-KR" altLang="en-US" sz="1500" b="1" kern="1200" dirty="0" smtClean="0">
                  <a:latin typeface="맑은 고딕"/>
                  <a:ea typeface="맑은 고딕"/>
                </a:rPr>
                <a:t>분류</a:t>
              </a:r>
              <a:endParaRPr lang="en-US" altLang="ko-KR" sz="1500" b="1" kern="1200" dirty="0" smtClean="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1500" b="1" kern="1200" dirty="0">
                <a:latin typeface="맑은 고딕"/>
                <a:ea typeface="맑은 고딕"/>
              </a:endParaRPr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500" b="1" kern="1200" dirty="0">
                  <a:latin typeface="맑은 고딕"/>
                  <a:ea typeface="맑은 고딕"/>
                </a:rPr>
                <a:t>정책 지원금 산출</a:t>
              </a:r>
            </a:p>
          </p:txBody>
        </p:sp>
        <p:sp>
          <p:nvSpPr>
            <p:cNvPr id="1037" name="오른쪽 화살표 1036"/>
            <p:cNvSpPr/>
            <p:nvPr/>
          </p:nvSpPr>
          <p:spPr>
            <a:xfrm rot="20479252">
              <a:off x="7652941" y="3279694"/>
              <a:ext cx="886543" cy="6876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TextBox 1037"/>
            <p:cNvSpPr txBox="1"/>
            <p:nvPr/>
          </p:nvSpPr>
          <p:spPr>
            <a:xfrm rot="20479252">
              <a:off x="7658374" y="3450265"/>
              <a:ext cx="680241" cy="41260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  <p:sp>
          <p:nvSpPr>
            <p:cNvPr id="1039" name="모서리가 둥근 직사각형 1038"/>
            <p:cNvSpPr/>
            <p:nvPr/>
          </p:nvSpPr>
          <p:spPr>
            <a:xfrm>
              <a:off x="8994008" y="2548420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8991600" y="2705100"/>
              <a:ext cx="2762071" cy="91103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 dirty="0" smtClean="0"/>
                <a:t>초기비용</a:t>
              </a:r>
              <a:endParaRPr lang="en-US" altLang="ko-KR" sz="2900" b="1" kern="1200" dirty="0" smtClean="0"/>
            </a:p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500" b="1" dirty="0" smtClean="0"/>
                <a:t>(</a:t>
              </a:r>
              <a:r>
                <a:rPr lang="ko-KR" altLang="en-US" sz="1500" b="1" dirty="0" smtClean="0"/>
                <a:t>투자</a:t>
              </a:r>
              <a:r>
                <a:rPr lang="en-US" altLang="ko-KR" sz="1500" b="1" dirty="0" smtClean="0"/>
                <a:t>)</a:t>
              </a:r>
              <a:endParaRPr lang="ko-KR" altLang="en-US" sz="1500" b="1" dirty="0"/>
            </a:p>
          </p:txBody>
        </p:sp>
      </p:grpSp>
      <p:grpSp>
        <p:nvGrpSpPr>
          <p:cNvPr id="52" name="그룹 51"/>
          <p:cNvGrpSpPr/>
          <p:nvPr/>
        </p:nvGrpSpPr>
        <p:grpSpPr>
          <a:xfrm rot="2451276">
            <a:off x="7561031" y="6899585"/>
            <a:ext cx="845310" cy="686445"/>
            <a:chOff x="7394232" y="2564420"/>
            <a:chExt cx="845310" cy="686445"/>
          </a:xfrm>
        </p:grpSpPr>
        <p:sp>
          <p:nvSpPr>
            <p:cNvPr id="59" name="화살표: 오른쪽 58"/>
            <p:cNvSpPr/>
            <p:nvPr/>
          </p:nvSpPr>
          <p:spPr>
            <a:xfrm rot="20504248">
              <a:off x="7394232" y="2564420"/>
              <a:ext cx="845310" cy="6864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화살표: 오른쪽 4"/>
            <p:cNvSpPr txBox="1"/>
            <p:nvPr/>
          </p:nvSpPr>
          <p:spPr>
            <a:xfrm rot="20504248">
              <a:off x="7399418" y="2733976"/>
              <a:ext cx="639377" cy="411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61882" y="6362700"/>
            <a:ext cx="2772918" cy="1365715"/>
            <a:chOff x="8706798" y="1850657"/>
            <a:chExt cx="2772918" cy="1365715"/>
          </a:xfrm>
        </p:grpSpPr>
        <p:sp>
          <p:nvSpPr>
            <p:cNvPr id="57" name="사각형: 둥근 모서리 56"/>
            <p:cNvSpPr/>
            <p:nvPr/>
          </p:nvSpPr>
          <p:spPr>
            <a:xfrm>
              <a:off x="8706798" y="1850657"/>
              <a:ext cx="2757130" cy="136571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6"/>
            <p:cNvSpPr txBox="1"/>
            <p:nvPr/>
          </p:nvSpPr>
          <p:spPr>
            <a:xfrm>
              <a:off x="8722586" y="2006980"/>
              <a:ext cx="2757130" cy="9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06248" tIns="206248" rIns="206248" bIns="110490" anchor="t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b="1" kern="1200" dirty="0"/>
                <a:t>유지비용</a:t>
              </a:r>
            </a:p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500" b="1" dirty="0"/>
                <a:t>(</a:t>
              </a:r>
              <a:r>
                <a:rPr lang="ko-KR" altLang="en-US" sz="1500" b="1" dirty="0"/>
                <a:t>운영</a:t>
              </a:r>
              <a:r>
                <a:rPr lang="en-US" altLang="ko-KR" sz="1500" b="1" dirty="0"/>
                <a:t>/</a:t>
              </a:r>
              <a:r>
                <a:rPr lang="ko-KR" altLang="en-US" sz="1500" b="1" dirty="0"/>
                <a:t>경영</a:t>
              </a:r>
              <a:r>
                <a:rPr lang="en-US" altLang="ko-KR" sz="1500" b="1" dirty="0"/>
                <a:t>)</a:t>
              </a:r>
              <a:endParaRPr lang="ko-KR" altLang="en-US" sz="1500" b="1" kern="12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192000" y="4610100"/>
            <a:ext cx="887686" cy="687675"/>
            <a:chOff x="3184966" y="4360587"/>
            <a:chExt cx="887686" cy="687675"/>
          </a:xfrm>
        </p:grpSpPr>
        <p:sp>
          <p:nvSpPr>
            <p:cNvPr id="966" name="화살표: 오른쪽 965"/>
            <p:cNvSpPr/>
            <p:nvPr/>
          </p:nvSpPr>
          <p:spPr>
            <a:xfrm>
              <a:off x="3184966" y="4360587"/>
              <a:ext cx="887686" cy="68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7" name="화살표: 오른쪽 4"/>
            <p:cNvSpPr txBox="1"/>
            <p:nvPr/>
          </p:nvSpPr>
          <p:spPr>
            <a:xfrm>
              <a:off x="3184966" y="4498122"/>
              <a:ext cx="681384" cy="412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000" kern="1200"/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13602272" y="4087895"/>
            <a:ext cx="3109154" cy="1677958"/>
            <a:chOff x="4441126" y="3443125"/>
            <a:chExt cx="2762071" cy="1366549"/>
          </a:xfrm>
        </p:grpSpPr>
        <p:sp>
          <p:nvSpPr>
            <p:cNvPr id="964" name="사각형: 둥근 모서리 963"/>
            <p:cNvSpPr/>
            <p:nvPr/>
          </p:nvSpPr>
          <p:spPr>
            <a:xfrm>
              <a:off x="4441126" y="3443125"/>
              <a:ext cx="2762071" cy="1366549"/>
            </a:xfrm>
            <a:prstGeom prst="roundRect">
              <a:avLst>
                <a:gd name="adj" fmla="val 10000"/>
              </a:avLst>
            </a:prstGeom>
            <a:solidFill>
              <a:srgbClr val="004E2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5" name="사각형: 둥근 모서리 6"/>
            <p:cNvSpPr txBox="1"/>
            <p:nvPr/>
          </p:nvSpPr>
          <p:spPr>
            <a:xfrm>
              <a:off x="4441126" y="3690839"/>
              <a:ext cx="2762071" cy="9110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56032" tIns="256032" rIns="256032" bIns="137160" anchor="t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4000" b="1" kern="1200" dirty="0" smtClean="0">
                  <a:solidFill>
                    <a:schemeClr val="bg1"/>
                  </a:solidFill>
                </a:rPr>
                <a:t>예상 수익</a:t>
              </a:r>
              <a:endParaRPr lang="ko-KR" altLang="en-US" sz="4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4923793" y="5454300"/>
            <a:ext cx="2762071" cy="167040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5014177" y="5704548"/>
            <a:ext cx="2664223" cy="81447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vert="horz" wrap="square" lIns="106680" tIns="106680" rIns="106680" bIns="106680" anchor="t" anchorCtr="0">
            <a:noAutofit/>
          </a:bodyPr>
          <a:lstStyle/>
          <a:p>
            <a:pPr marL="114300" lvl="1" indent="-114300" algn="l" defTabSz="6667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  <a:defRPr/>
            </a:pPr>
            <a:r>
              <a:rPr lang="ko-KR" altLang="en-US" sz="1500" b="1" kern="1200" dirty="0" smtClean="0">
                <a:latin typeface="맑은 고딕"/>
                <a:ea typeface="맑은 고딕"/>
              </a:rPr>
              <a:t>매출</a:t>
            </a:r>
            <a:r>
              <a:rPr lang="en-US" altLang="ko-KR" sz="1500" b="1" kern="1200" dirty="0" smtClean="0">
                <a:latin typeface="맑은 고딕"/>
                <a:ea typeface="맑은 고딕"/>
              </a:rPr>
              <a:t>, </a:t>
            </a:r>
            <a:r>
              <a:rPr lang="ko-KR" altLang="en-US" sz="1500" b="1" kern="1200" dirty="0" smtClean="0">
                <a:latin typeface="맑은 고딕"/>
                <a:ea typeface="맑은 고딕"/>
              </a:rPr>
              <a:t>비용</a:t>
            </a:r>
            <a:r>
              <a:rPr lang="en-US" altLang="ko-KR" sz="1500" b="1" kern="1200" dirty="0" smtClean="0">
                <a:latin typeface="맑은 고딕"/>
                <a:ea typeface="맑은 고딕"/>
              </a:rPr>
              <a:t>, </a:t>
            </a:r>
            <a:r>
              <a:rPr lang="ko-KR" altLang="en-US" sz="1500" b="1" kern="1200" dirty="0" smtClean="0">
                <a:latin typeface="맑은 고딕"/>
                <a:ea typeface="맑은 고딕"/>
              </a:rPr>
              <a:t>수익의 예상 수치를 그래프로 시각화</a:t>
            </a:r>
            <a:endParaRPr lang="ko-KR" altLang="en-US" sz="1500" b="1" kern="1200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3.</a:t>
            </a:r>
            <a:r>
              <a:rPr lang="ko-KR" altLang="en-US" sz="3000">
                <a:solidFill>
                  <a:srgbClr val="86B282"/>
                </a:solidFill>
              </a:rPr>
              <a:t> 커뮤니티 기능</a:t>
            </a: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2144D1D5-63AF-D974-7DF5-09B0A5CCF626}"/>
              </a:ext>
            </a:extLst>
          </p:cNvPr>
          <p:cNvSpPr/>
          <p:nvPr/>
        </p:nvSpPr>
        <p:spPr>
          <a:xfrm>
            <a:off x="720000" y="2095500"/>
            <a:ext cx="4724400" cy="1828800"/>
          </a:xfrm>
          <a:prstGeom prst="roundRect">
            <a:avLst/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4672AAD-4325-7C80-270A-85171BCE4A4F}"/>
              </a:ext>
            </a:extLst>
          </p:cNvPr>
          <p:cNvSpPr txBox="1"/>
          <p:nvPr/>
        </p:nvSpPr>
        <p:spPr>
          <a:xfrm>
            <a:off x="546600" y="2695962"/>
            <a:ext cx="507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농지 </a:t>
            </a:r>
            <a:r>
              <a:rPr lang="en-US" altLang="ko-KR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&amp; </a:t>
            </a:r>
            <a:r>
              <a:rPr lang="ko-KR" altLang="en-US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거주지 현황</a:t>
            </a:r>
            <a:endParaRPr lang="ko-KR" altLang="en-US" sz="3600" b="1" dirty="0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0" name="모서리가 둥근 직사각형 12">
            <a:extLst>
              <a:ext uri="{FF2B5EF4-FFF2-40B4-BE49-F238E27FC236}">
                <a16:creationId xmlns:a16="http://schemas.microsoft.com/office/drawing/2014/main" id="{B0EA0DA6-8B0F-23F6-F169-E27720DB6B91}"/>
              </a:ext>
            </a:extLst>
          </p:cNvPr>
          <p:cNvSpPr/>
          <p:nvPr/>
        </p:nvSpPr>
        <p:spPr>
          <a:xfrm>
            <a:off x="720000" y="6972300"/>
            <a:ext cx="4724400" cy="1828800"/>
          </a:xfrm>
          <a:prstGeom prst="roundRect">
            <a:avLst/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8EF7DDC5-FC22-52A6-32E4-B96077D4EB4C}"/>
              </a:ext>
            </a:extLst>
          </p:cNvPr>
          <p:cNvSpPr txBox="1"/>
          <p:nvPr/>
        </p:nvSpPr>
        <p:spPr>
          <a:xfrm>
            <a:off x="720001" y="7545169"/>
            <a:ext cx="4724400" cy="64633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정보 공유 게시판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9D99EF1F-B180-0D04-94B3-9A15A0AC73DA}"/>
              </a:ext>
            </a:extLst>
          </p:cNvPr>
          <p:cNvSpPr txBox="1"/>
          <p:nvPr/>
        </p:nvSpPr>
        <p:spPr>
          <a:xfrm>
            <a:off x="6076950" y="7206615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900" dirty="0" smtClean="0">
                <a:latin typeface="맑은 고딕" panose="020B0503020000020004" pitchFamily="50" charset="-127"/>
              </a:rPr>
              <a:t>귀농 </a:t>
            </a:r>
            <a:r>
              <a:rPr lang="ko-KR" altLang="en-US" sz="2900" dirty="0">
                <a:latin typeface="맑은 고딕" panose="020B0503020000020004" pitchFamily="50" charset="-127"/>
              </a:rPr>
              <a:t>성공 우수 사례들에 대한 정보를 제공하여 비슷한 상황에 대한 경험 자료 </a:t>
            </a:r>
            <a:r>
              <a:rPr lang="ko-KR" altLang="en-US" sz="2900" dirty="0" smtClean="0">
                <a:latin typeface="맑은 고딕" panose="020B0503020000020004" pitchFamily="50" charset="-127"/>
              </a:rPr>
              <a:t>제공</a:t>
            </a:r>
            <a:endParaRPr lang="ko-KR" altLang="en-US" sz="2900" dirty="0">
              <a:latin typeface="맑은 고딕" panose="020B0503020000020004" pitchFamily="50" charset="-127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8A148AB8-6E7C-1369-8237-D7DF96F5A007}"/>
              </a:ext>
            </a:extLst>
          </p:cNvPr>
          <p:cNvSpPr txBox="1"/>
          <p:nvPr/>
        </p:nvSpPr>
        <p:spPr>
          <a:xfrm>
            <a:off x="6076950" y="2503990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900" dirty="0" smtClean="0">
                <a:latin typeface="맑은 고딕" panose="020B0503020000020004" pitchFamily="50" charset="-127"/>
              </a:rPr>
              <a:t>지역별 농지 </a:t>
            </a:r>
            <a:r>
              <a:rPr lang="en-US" altLang="ko-KR" sz="2900" dirty="0" smtClean="0">
                <a:latin typeface="맑은 고딕" panose="020B0503020000020004" pitchFamily="50" charset="-127"/>
              </a:rPr>
              <a:t>&amp; </a:t>
            </a:r>
            <a:r>
              <a:rPr lang="ko-KR" altLang="en-US" sz="2900" dirty="0" smtClean="0">
                <a:latin typeface="맑은 고딕" panose="020B0503020000020004" pitchFamily="50" charset="-127"/>
              </a:rPr>
              <a:t>거주지의 면적</a:t>
            </a:r>
            <a:r>
              <a:rPr lang="en-US" altLang="ko-KR" sz="29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900" dirty="0" smtClean="0">
                <a:latin typeface="맑은 고딕" panose="020B0503020000020004" pitchFamily="50" charset="-127"/>
              </a:rPr>
              <a:t>매매 </a:t>
            </a:r>
            <a:r>
              <a:rPr lang="en-US" altLang="ko-KR" sz="2900" dirty="0" smtClean="0">
                <a:latin typeface="맑은 고딕" panose="020B0503020000020004" pitchFamily="50" charset="-127"/>
              </a:rPr>
              <a:t>/ </a:t>
            </a:r>
            <a:r>
              <a:rPr lang="ko-KR" altLang="en-US" sz="2900" dirty="0" smtClean="0">
                <a:latin typeface="맑은 고딕" panose="020B0503020000020004" pitchFamily="50" charset="-127"/>
              </a:rPr>
              <a:t>임대가격에 대한 정보를 종합하여 검색할 수 있도록 제공</a:t>
            </a:r>
            <a:endParaRPr lang="en-US" altLang="ko-KR" sz="2900" dirty="0">
              <a:latin typeface="맑은 고딕" panose="020B0503020000020004" pitchFamily="50" charset="-127"/>
            </a:endParaRPr>
          </a:p>
        </p:txBody>
      </p:sp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2144D1D5-63AF-D974-7DF5-09B0A5CCF626}"/>
              </a:ext>
            </a:extLst>
          </p:cNvPr>
          <p:cNvSpPr/>
          <p:nvPr/>
        </p:nvSpPr>
        <p:spPr>
          <a:xfrm>
            <a:off x="706800" y="4381500"/>
            <a:ext cx="4724400" cy="1828800"/>
          </a:xfrm>
          <a:prstGeom prst="roundRect">
            <a:avLst/>
          </a:prstGeom>
          <a:solidFill>
            <a:srgbClr val="81AB7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4672AAD-4325-7C80-270A-85171BCE4A4F}"/>
              </a:ext>
            </a:extLst>
          </p:cNvPr>
          <p:cNvSpPr txBox="1"/>
          <p:nvPr/>
        </p:nvSpPr>
        <p:spPr>
          <a:xfrm>
            <a:off x="533400" y="4981962"/>
            <a:ext cx="507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지역행사 </a:t>
            </a:r>
            <a:r>
              <a:rPr lang="en-US" altLang="ko-KR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&amp; </a:t>
            </a:r>
            <a:r>
              <a:rPr lang="ko-KR" altLang="en-US" sz="3600" b="1" dirty="0" smtClean="0">
                <a:solidFill>
                  <a:schemeClr val="lt1"/>
                </a:solidFill>
                <a:latin typeface="맑은 고딕"/>
                <a:ea typeface="맑은 고딕"/>
              </a:rPr>
              <a:t>문화축제</a:t>
            </a:r>
            <a:endParaRPr lang="ko-KR" altLang="en-US" sz="3600" b="1" dirty="0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8A148AB8-6E7C-1369-8237-D7DF96F5A007}"/>
              </a:ext>
            </a:extLst>
          </p:cNvPr>
          <p:cNvSpPr txBox="1"/>
          <p:nvPr/>
        </p:nvSpPr>
        <p:spPr>
          <a:xfrm>
            <a:off x="6063750" y="4789990"/>
            <a:ext cx="11049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900" dirty="0">
                <a:latin typeface="맑은 고딕" panose="020B0503020000020004" pitchFamily="50" charset="-127"/>
              </a:rPr>
              <a:t>문화 생활과 관련된 지역 축제나 문화 컨텐츠에 대한 정보를 종합하여 검색하고 한눈에 볼 수 있도록 제공</a:t>
            </a:r>
            <a:endParaRPr lang="en-US" altLang="ko-KR" sz="2900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04.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기대효과 및 활용방안</a:t>
            </a:r>
          </a:p>
        </p:txBody>
      </p:sp>
      <p:grpSp>
        <p:nvGrpSpPr>
          <p:cNvPr id="1003" name="그룹 1002"/>
          <p:cNvGrpSpPr/>
          <p:nvPr/>
        </p:nvGrpSpPr>
        <p:grpSpPr>
          <a:xfrm>
            <a:off x="-5719938" y="703117"/>
            <a:ext cx="21546116" cy="9713001"/>
            <a:chOff x="-5719938" y="703117"/>
            <a:chExt cx="21546116" cy="9713001"/>
          </a:xfrm>
        </p:grpSpPr>
        <p:sp>
          <p:nvSpPr>
            <p:cNvPr id="1004" name="막힌 원호 1003"/>
            <p:cNvSpPr/>
            <p:nvPr/>
          </p:nvSpPr>
          <p:spPr>
            <a:xfrm>
              <a:off x="-5719938" y="703117"/>
              <a:ext cx="9713001" cy="9713001"/>
            </a:xfrm>
            <a:prstGeom prst="blockArc">
              <a:avLst>
                <a:gd name="adj1" fmla="val 18900000"/>
                <a:gd name="adj2" fmla="val 2700000"/>
                <a:gd name="adj3" fmla="val 222"/>
              </a:avLst>
            </a:prstGeom>
            <a:noFill/>
            <a:ln w="12700" cap="flat" cmpd="sng" algn="ctr">
              <a:solidFill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5" name="직사각형 1004"/>
            <p:cNvSpPr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6" name="TextBox 1005"/>
            <p:cNvSpPr txBox="1"/>
            <p:nvPr/>
          </p:nvSpPr>
          <p:spPr>
            <a:xfrm>
              <a:off x="3440383" y="267205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수익에 대한 불확실성을 해소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07" name="타원 1006"/>
            <p:cNvSpPr/>
            <p:nvPr/>
          </p:nvSpPr>
          <p:spPr>
            <a:xfrm>
              <a:off x="2538020" y="249158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08" name="직사각형 1007"/>
            <p:cNvSpPr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09" name="TextBox 1008"/>
            <p:cNvSpPr txBox="1"/>
            <p:nvPr/>
          </p:nvSpPr>
          <p:spPr>
            <a:xfrm>
              <a:off x="3965197" y="4837727"/>
              <a:ext cx="11860981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지원정책에 대한 정보 부족 현상을 해결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0" name="타원 1009"/>
            <p:cNvSpPr/>
            <p:nvPr/>
          </p:nvSpPr>
          <p:spPr>
            <a:xfrm>
              <a:off x="3062834" y="465725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11" name="직사각형 1010"/>
            <p:cNvSpPr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2" name="TextBox 1011"/>
            <p:cNvSpPr txBox="1"/>
            <p:nvPr/>
          </p:nvSpPr>
          <p:spPr>
            <a:xfrm>
              <a:off x="3440383" y="7003397"/>
              <a:ext cx="12385795" cy="144378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146000" tIns="71120" rIns="71120" bIns="71120" anchor="ctr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>
                  <a:solidFill>
                    <a:schemeClr val="accent6">
                      <a:lumMod val="75000"/>
                    </a:schemeClr>
                  </a:solidFill>
                  <a:ea typeface="맑은 고딕"/>
                  <a:cs typeface="맑은 고딕"/>
                </a:rPr>
                <a:t>귀농 후의 만족도 향상에 기여</a:t>
              </a:r>
              <a:endParaRPr lang="ko-KR" altLang="en-US" sz="2800" b="1" kern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13" name="타원 1012"/>
            <p:cNvSpPr/>
            <p:nvPr/>
          </p:nvSpPr>
          <p:spPr>
            <a:xfrm>
              <a:off x="2538020" y="6822924"/>
              <a:ext cx="1804725" cy="1804725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6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05.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개발추진 체계</a:t>
            </a:r>
          </a:p>
        </p:txBody>
      </p:sp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0271" y="1943100"/>
            <a:ext cx="8983329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53315" y="4320810"/>
            <a:ext cx="6974731" cy="1893807"/>
          </a:xfrm>
          <a:prstGeom prst="rect">
            <a:avLst/>
          </a:prstGeom>
        </p:spPr>
      </p:pic>
      <p:grpSp>
        <p:nvGrpSpPr>
          <p:cNvPr id="1010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1011" name="Object 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90"/>
            <a:ext cx="3657600" cy="100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History</a:t>
            </a:r>
            <a:endParaRPr lang="ko-KR" altLang="en-US" sz="6000" b="1">
              <a:solidFill>
                <a:srgbClr val="004E20"/>
              </a:solidFill>
              <a:latin typeface="맑은 고딕"/>
              <a:ea typeface="맑은 고딕"/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03372" y="3166973"/>
            <a:ext cx="3124200" cy="54150"/>
            <a:chOff x="0" y="2185779"/>
            <a:chExt cx="18285714" cy="5415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928176" y="2660835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23.04.28 _ V. 01</a:t>
            </a:r>
            <a:endParaRPr lang="ko-KR" altLang="en-US" sz="2000" b="1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8508" y="3463892"/>
            <a:ext cx="2826663" cy="2409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3543300"/>
            <a:ext cx="1088760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초기버전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400" y="2654513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23.05.04 _ V. 02</a:t>
            </a:r>
            <a:endParaRPr lang="ko-KR" altLang="en-US" sz="2000" b="1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08573" y="3447369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8573" y="3457570"/>
            <a:ext cx="2845651" cy="1995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개발목표 수정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해외 비교 데이터 용도 변경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카테고리 내 서비스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지원금 정책 외 귀농인들에게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도움을 줄 수 있는 정책에 대한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lt"/>
              </a:rPr>
              <a:t>     </a:t>
            </a:r>
            <a:r>
              <a:rPr lang="ko-KR" altLang="en-US" sz="1200">
                <a:latin typeface="+mj-lt"/>
              </a:rPr>
              <a:t>정보 제공 기능 추가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77400" y="2664714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23.05.10 _ V. 03</a:t>
            </a:r>
            <a:endParaRPr lang="ko-KR" altLang="en-US" sz="2000" b="1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81871" y="3457570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1871" y="3467771"/>
            <a:ext cx="2691763" cy="1510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대상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목표 필요 데이터 추가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개발목표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커뮤니티 기능 수정</a:t>
            </a:r>
          </a:p>
        </p:txBody>
      </p:sp>
      <p:grpSp>
        <p:nvGrpSpPr>
          <p:cNvPr id="28" name="그룹 1001"/>
          <p:cNvGrpSpPr/>
          <p:nvPr/>
        </p:nvGrpSpPr>
        <p:grpSpPr>
          <a:xfrm>
            <a:off x="12496800" y="3154654"/>
            <a:ext cx="3124200" cy="54692"/>
            <a:chOff x="0" y="2185779"/>
            <a:chExt cx="18285714" cy="54150"/>
          </a:xfrm>
        </p:grpSpPr>
        <p:pic>
          <p:nvPicPr>
            <p:cNvPr id="2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3030200" y="2646941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+mj-lt"/>
              </a:rPr>
              <a:t>23.05.23 _ V. 04</a:t>
            </a:r>
            <a:endParaRPr lang="ko-KR" altLang="en-US" sz="2000" b="1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641936" y="3439797"/>
            <a:ext cx="2826663" cy="2433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641936" y="3449998"/>
            <a:ext cx="2592376" cy="1141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프로젝트 추진 배경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주요 특징 및 핵심 기술 구체화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200">
                <a:latin typeface="+mj-lt"/>
              </a:rPr>
              <a:t>기대효과 수정</a:t>
            </a:r>
          </a:p>
        </p:txBody>
      </p:sp>
      <p:grpSp>
        <p:nvGrpSpPr>
          <p:cNvPr id="1003" name="그룹 1001"/>
          <p:cNvGrpSpPr/>
          <p:nvPr/>
        </p:nvGrpSpPr>
        <p:grpSpPr>
          <a:xfrm>
            <a:off x="2438400" y="6457900"/>
            <a:ext cx="3124200" cy="54150"/>
            <a:chOff x="0" y="2185779"/>
            <a:chExt cx="18285714" cy="54150"/>
          </a:xfrm>
        </p:grpSpPr>
        <p:pic>
          <p:nvPicPr>
            <p:cNvPr id="100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05" name="TextBox 12"/>
          <p:cNvSpPr txBox="1"/>
          <p:nvPr/>
        </p:nvSpPr>
        <p:spPr>
          <a:xfrm>
            <a:off x="2963204" y="5951762"/>
            <a:ext cx="210102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23.06.22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_ V. 05</a:t>
            </a:r>
          </a:p>
        </p:txBody>
      </p:sp>
      <p:sp>
        <p:nvSpPr>
          <p:cNvPr id="1006" name="직사각형 16"/>
          <p:cNvSpPr/>
          <p:nvPr/>
        </p:nvSpPr>
        <p:spPr>
          <a:xfrm>
            <a:off x="2583536" y="6754819"/>
            <a:ext cx="2826663" cy="2409508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07" name="TextBox 13"/>
          <p:cNvSpPr txBox="1"/>
          <p:nvPr/>
        </p:nvSpPr>
        <p:spPr>
          <a:xfrm>
            <a:off x="2625828" y="6834227"/>
            <a:ext cx="2418612" cy="8219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추진 배경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주요 특징 및 핵심 기술 수정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0" name="TextBox 19"/>
          <p:cNvSpPr txBox="1"/>
          <p:nvPr/>
        </p:nvSpPr>
        <p:spPr>
          <a:xfrm>
            <a:off x="6283428" y="5945440"/>
            <a:ext cx="275486" cy="386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1" name="직사각형 20"/>
          <p:cNvSpPr/>
          <p:nvPr/>
        </p:nvSpPr>
        <p:spPr>
          <a:xfrm>
            <a:off x="5943601" y="6738296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2" name="TextBox 21"/>
          <p:cNvSpPr txBox="1"/>
          <p:nvPr/>
        </p:nvSpPr>
        <p:spPr>
          <a:xfrm>
            <a:off x="5943601" y="6748497"/>
            <a:ext cx="529589" cy="64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3" name="그룹 1001"/>
          <p:cNvGrpSpPr/>
          <p:nvPr/>
        </p:nvGrpSpPr>
        <p:grpSpPr>
          <a:xfrm>
            <a:off x="9171763" y="6463354"/>
            <a:ext cx="3124200" cy="54692"/>
            <a:chOff x="0" y="2185779"/>
            <a:chExt cx="18285714" cy="54150"/>
          </a:xfrm>
        </p:grpSpPr>
        <p:pic>
          <p:nvPicPr>
            <p:cNvPr id="1014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15" name="TextBox 24"/>
          <p:cNvSpPr txBox="1"/>
          <p:nvPr/>
        </p:nvSpPr>
        <p:spPr>
          <a:xfrm>
            <a:off x="9712428" y="5955641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6" name="직사각형 25"/>
          <p:cNvSpPr/>
          <p:nvPr/>
        </p:nvSpPr>
        <p:spPr>
          <a:xfrm>
            <a:off x="9316899" y="6748497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17" name="TextBox 26"/>
          <p:cNvSpPr txBox="1"/>
          <p:nvPr/>
        </p:nvSpPr>
        <p:spPr>
          <a:xfrm>
            <a:off x="9316899" y="6758698"/>
            <a:ext cx="528142" cy="449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18" name="그룹 1001"/>
          <p:cNvGrpSpPr/>
          <p:nvPr/>
        </p:nvGrpSpPr>
        <p:grpSpPr>
          <a:xfrm>
            <a:off x="12531828" y="6445581"/>
            <a:ext cx="3124200" cy="54692"/>
            <a:chOff x="0" y="2185779"/>
            <a:chExt cx="18285714" cy="54150"/>
          </a:xfrm>
        </p:grpSpPr>
        <p:pic>
          <p:nvPicPr>
            <p:cNvPr id="101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sp>
        <p:nvSpPr>
          <p:cNvPr id="1020" name="TextBox 29"/>
          <p:cNvSpPr txBox="1"/>
          <p:nvPr/>
        </p:nvSpPr>
        <p:spPr>
          <a:xfrm>
            <a:off x="13065228" y="5937868"/>
            <a:ext cx="2754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1" name="직사각형 32"/>
          <p:cNvSpPr/>
          <p:nvPr/>
        </p:nvSpPr>
        <p:spPr>
          <a:xfrm>
            <a:off x="12676964" y="6730724"/>
            <a:ext cx="2826663" cy="2433603"/>
          </a:xfrm>
          <a:prstGeom prst="rect">
            <a:avLst/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2" name="TextBox 35"/>
          <p:cNvSpPr txBox="1"/>
          <p:nvPr/>
        </p:nvSpPr>
        <p:spPr>
          <a:xfrm>
            <a:off x="12676964" y="6740925"/>
            <a:ext cx="530401" cy="448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7" name="그룹 1001"/>
          <p:cNvGrpSpPr/>
          <p:nvPr/>
        </p:nvGrpSpPr>
        <p:grpSpPr>
          <a:xfrm>
            <a:off x="5867400" y="6460408"/>
            <a:ext cx="3124200" cy="54692"/>
            <a:chOff x="0" y="2185779"/>
            <a:chExt cx="18285714" cy="54150"/>
          </a:xfrm>
        </p:grpSpPr>
        <p:pic>
          <p:nvPicPr>
            <p:cNvPr id="48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49" name="그룹 1001"/>
          <p:cNvGrpSpPr/>
          <p:nvPr/>
        </p:nvGrpSpPr>
        <p:grpSpPr>
          <a:xfrm>
            <a:off x="5791200" y="3162300"/>
            <a:ext cx="3124200" cy="54692"/>
            <a:chOff x="0" y="2185779"/>
            <a:chExt cx="18285714" cy="54150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9144000" y="3162300"/>
            <a:ext cx="3124200" cy="54692"/>
            <a:chOff x="0" y="2185779"/>
            <a:chExt cx="18285714" cy="54150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" y="360000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" y="2331545"/>
            <a:ext cx="2428169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80000" y="2160000"/>
            <a:ext cx="381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240000"/>
            <a:ext cx="2057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004E20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0" y="1485900"/>
            <a:ext cx="777050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01.</a:t>
            </a:r>
            <a:r>
              <a:rPr lang="en-US" altLang="ko-KR" sz="4000" b="1" dirty="0">
                <a:solidFill>
                  <a:srgbClr val="004E20"/>
                </a:solidFill>
                <a:latin typeface="+mj-lt"/>
              </a:rPr>
              <a:t>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추진배경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02.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프로젝트 개발 목표 및 내용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03.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주요 특징 및 핵심 기술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04.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기대효과 및 활용방안</a:t>
            </a:r>
          </a:p>
          <a:p>
            <a:pPr lvl="0">
              <a:defRPr/>
            </a:pPr>
            <a:endParaRPr lang="en-US" altLang="ko-KR" sz="4000" b="1" dirty="0">
              <a:solidFill>
                <a:srgbClr val="004E20"/>
              </a:solidFill>
              <a:latin typeface="+mj-lt"/>
            </a:endParaRPr>
          </a:p>
          <a:p>
            <a:pPr lvl="0">
              <a:defRPr/>
            </a:pPr>
            <a:r>
              <a:rPr lang="en-US" altLang="ko-KR" sz="5000" b="1" dirty="0">
                <a:solidFill>
                  <a:srgbClr val="004E20"/>
                </a:solidFill>
                <a:latin typeface="+mj-lt"/>
              </a:rPr>
              <a:t>05. </a:t>
            </a:r>
            <a:r>
              <a:rPr lang="ko-KR" altLang="en-US" sz="4000" dirty="0">
                <a:solidFill>
                  <a:srgbClr val="004E20"/>
                </a:solidFill>
                <a:latin typeface="+mj-lt"/>
              </a:rPr>
              <a:t>개발 추진 체계</a:t>
            </a:r>
            <a:endParaRPr lang="en-US" altLang="ko-KR" sz="4000" dirty="0">
              <a:solidFill>
                <a:srgbClr val="004E2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>
                <a:solidFill>
                  <a:srgbClr val="003300"/>
                </a:solidFill>
                <a:latin typeface="+mj-lt"/>
              </a:rPr>
              <a:t>청년 귀농 인구 증가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2469417"/>
            <a:ext cx="7162800" cy="2293082"/>
          </a:xfrm>
          <a:prstGeom prst="rect">
            <a:avLst/>
          </a:prstGeom>
        </p:spPr>
      </p:pic>
      <p:grpSp>
        <p:nvGrpSpPr>
          <p:cNvPr id="1004" name="그룹 11"/>
          <p:cNvGrpSpPr/>
          <p:nvPr/>
        </p:nvGrpSpPr>
        <p:grpSpPr>
          <a:xfrm>
            <a:off x="1676400" y="5650229"/>
            <a:ext cx="6400800" cy="2846070"/>
            <a:chOff x="1080135" y="6120765"/>
            <a:chExt cx="6858000" cy="3161446"/>
          </a:xfrm>
        </p:grpSpPr>
        <p:pic>
          <p:nvPicPr>
            <p:cNvPr id="1005" name="그림 10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80135" y="6120765"/>
              <a:ext cx="6773220" cy="3019846"/>
            </a:xfrm>
            <a:prstGeom prst="rect">
              <a:avLst/>
            </a:prstGeom>
          </p:spPr>
        </p:pic>
        <p:sp>
          <p:nvSpPr>
            <p:cNvPr id="1006" name="TextBox 1012"/>
            <p:cNvSpPr txBox="1"/>
            <p:nvPr/>
          </p:nvSpPr>
          <p:spPr>
            <a:xfrm>
              <a:off x="2550795" y="8980169"/>
              <a:ext cx="5387340" cy="302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“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괴산 시골서 뭐할래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?...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뭐하농에 물어봐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”,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한겨례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,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2021.04.19</a:t>
              </a:r>
            </a:p>
          </p:txBody>
        </p:sp>
      </p:grpSp>
      <p:grpSp>
        <p:nvGrpSpPr>
          <p:cNvPr id="1007" name="그룹 17"/>
          <p:cNvGrpSpPr/>
          <p:nvPr/>
        </p:nvGrpSpPr>
        <p:grpSpPr>
          <a:xfrm>
            <a:off x="10507983" y="2268854"/>
            <a:ext cx="6179817" cy="3331846"/>
            <a:chOff x="2306259" y="5067233"/>
            <a:chExt cx="6599138" cy="4294528"/>
          </a:xfrm>
        </p:grpSpPr>
        <p:pic>
          <p:nvPicPr>
            <p:cNvPr id="1008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06259" y="5067233"/>
              <a:ext cx="6599138" cy="3687536"/>
            </a:xfrm>
            <a:prstGeom prst="rect">
              <a:avLst/>
            </a:prstGeom>
          </p:spPr>
        </p:pic>
        <p:sp>
          <p:nvSpPr>
            <p:cNvPr id="1009" name="TextBox 10"/>
            <p:cNvSpPr txBox="1"/>
            <p:nvPr/>
          </p:nvSpPr>
          <p:spPr>
            <a:xfrm>
              <a:off x="6001033" y="8780144"/>
              <a:ext cx="2896744" cy="581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출처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989898"/>
                  </a:solidFill>
                  <a:latin typeface="맑은 고딕"/>
                  <a:ea typeface="맑은 고딕"/>
                  <a:cs typeface="맑은 고딕"/>
                </a:rPr>
                <a:t>https://www.mohanong.co.kr/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grpSp>
        <p:nvGrpSpPr>
          <p:cNvPr id="10" name="그룹 1003"/>
          <p:cNvGrpSpPr/>
          <p:nvPr/>
        </p:nvGrpSpPr>
        <p:grpSpPr>
          <a:xfrm>
            <a:off x="1080135" y="2520315"/>
            <a:ext cx="7044803" cy="2928035"/>
            <a:chOff x="300463" y="2745320"/>
            <a:chExt cx="7044803" cy="2928035"/>
          </a:xfrm>
        </p:grpSpPr>
        <p:pic>
          <p:nvPicPr>
            <p:cNvPr id="11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0463" y="2745320"/>
              <a:ext cx="7044803" cy="2928035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980247" y="5829300"/>
            <a:ext cx="5024863" cy="3855738"/>
            <a:chOff x="2085844" y="6016426"/>
            <a:chExt cx="5024863" cy="3855738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85844" y="6016426"/>
              <a:ext cx="5024863" cy="3855738"/>
            </a:xfrm>
            <a:prstGeom prst="rect">
              <a:avLst/>
            </a:prstGeom>
          </p:spPr>
        </p:pic>
      </p:grpSp>
      <p:pic>
        <p:nvPicPr>
          <p:cNvPr id="14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2194" y="5524500"/>
            <a:ext cx="3071206" cy="245444"/>
          </a:xfrm>
          <a:prstGeom prst="rect">
            <a:avLst/>
          </a:prstGeom>
        </p:spPr>
      </p:pic>
      <p:pic>
        <p:nvPicPr>
          <p:cNvPr id="15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38453" y="9791700"/>
            <a:ext cx="5600547" cy="292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0" y="8383904"/>
            <a:ext cx="8534400" cy="69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rgbClr val="003300"/>
                </a:solidFill>
                <a:latin typeface="+mj-lt"/>
              </a:rPr>
              <a:t>청년 고용 불안정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고립형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은둔형 </a:t>
            </a:r>
            <a:r>
              <a:rPr lang="ko-KR" altLang="en-US" sz="3200"/>
              <a:t>외톨이 청년 인구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 b="1"/>
              <a:t>취업 포기자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구직단념자</a:t>
            </a:r>
            <a:r>
              <a:rPr lang="ko-KR" altLang="en-US" sz="3200"/>
              <a:t>의 비중 증가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en-US" altLang="ko-KR" sz="3200"/>
              <a:t>+</a:t>
            </a:r>
          </a:p>
          <a:p>
            <a:pPr lvl="0" algn="ctr">
              <a:defRPr/>
            </a:pPr>
            <a:endParaRPr lang="en-US" altLang="ko-KR" sz="1000"/>
          </a:p>
          <a:p>
            <a:pPr lvl="0" algn="ctr">
              <a:defRPr/>
            </a:pPr>
            <a:r>
              <a:rPr lang="ko-KR" altLang="en-US" sz="3200"/>
              <a:t>청년 노동자의 </a:t>
            </a:r>
            <a:r>
              <a:rPr lang="ko-KR" altLang="en-US" sz="3200" b="1"/>
              <a:t>높은 비정규직 비율</a:t>
            </a:r>
            <a:endParaRPr lang="en-US" altLang="ko-KR" sz="32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5" name="TextBox 1"/>
          <p:cNvSpPr txBox="1"/>
          <p:nvPr/>
        </p:nvSpPr>
        <p:spPr>
          <a:xfrm>
            <a:off x="9144000" y="8383904"/>
            <a:ext cx="883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003300"/>
                </a:solidFill>
                <a:latin typeface="맑은 고딕"/>
              </a:rPr>
              <a:t>지방 소멸 우려</a:t>
            </a:r>
            <a:endParaRPr kumimoji="0" lang="en-US" altLang="ko-KR" sz="4000" b="1" i="0" u="none" strike="noStrike" kern="1200" cap="none" spc="0" normalizeH="0" baseline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0" y="2520000"/>
            <a:ext cx="86410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청년 인구</a:t>
            </a:r>
            <a:r>
              <a:rPr lang="ko-KR" altLang="en-US" sz="3200"/>
              <a:t>의 </a:t>
            </a:r>
            <a:r>
              <a:rPr lang="ko-KR" altLang="en-US" sz="3200" b="1"/>
              <a:t>지방 이탈</a:t>
            </a:r>
            <a:r>
              <a:rPr lang="en-US" altLang="ko-KR" sz="3200" b="1"/>
              <a:t>, </a:t>
            </a:r>
            <a:r>
              <a:rPr lang="ko-KR" altLang="en-US" sz="3200" b="1"/>
              <a:t>출산율 감소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지역인구감소</a:t>
            </a:r>
            <a:r>
              <a:rPr lang="ko-KR" altLang="en-US" sz="3200"/>
              <a:t>와 </a:t>
            </a:r>
            <a:r>
              <a:rPr lang="ko-KR" altLang="en-US" sz="3200" b="1"/>
              <a:t>고령화</a:t>
            </a:r>
            <a:r>
              <a:rPr lang="ko-KR" altLang="en-US" sz="3200"/>
              <a:t> 문제 발생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en-US" altLang="ko-KR" sz="3200"/>
              <a:t>50%</a:t>
            </a:r>
            <a:r>
              <a:rPr lang="ko-KR" altLang="en-US" sz="3200"/>
              <a:t>이상의 시</a:t>
            </a:r>
            <a:r>
              <a:rPr lang="en-US" altLang="ko-KR" sz="3200"/>
              <a:t>, </a:t>
            </a:r>
            <a:r>
              <a:rPr lang="ko-KR" altLang="en-US" sz="3200"/>
              <a:t>군</a:t>
            </a:r>
            <a:r>
              <a:rPr lang="en-US" altLang="ko-KR" sz="3200"/>
              <a:t>, </a:t>
            </a:r>
            <a:r>
              <a:rPr lang="ko-KR" altLang="en-US" sz="3200"/>
              <a:t>구가 지역 소멸 위험 지역</a:t>
            </a:r>
          </a:p>
          <a:p>
            <a:pPr lvl="0" algn="ctr">
              <a:defRPr/>
            </a:pPr>
            <a:r>
              <a:rPr lang="en-US" altLang="ko-KR" sz="3200"/>
              <a:t>-&gt; </a:t>
            </a:r>
            <a:r>
              <a:rPr lang="ko-KR" altLang="en-US" sz="3200" b="1"/>
              <a:t>지역 경제 비활성화</a:t>
            </a:r>
            <a:r>
              <a:rPr lang="ko-KR" altLang="en-US" sz="3200"/>
              <a:t> 문제 발생</a:t>
            </a:r>
            <a:endParaRPr lang="en-US" altLang="ko-KR" sz="3200"/>
          </a:p>
        </p:txBody>
      </p:sp>
      <p:sp>
        <p:nvSpPr>
          <p:cNvPr id="25" name="아래쪽 화살표 24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200" y="2215020"/>
            <a:ext cx="5915552" cy="658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83346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01.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추진 배경</a:t>
            </a:r>
          </a:p>
        </p:txBody>
      </p:sp>
      <p:sp>
        <p:nvSpPr>
          <p:cNvPr id="1007" name="TextBox 1"/>
          <p:cNvSpPr txBox="1"/>
          <p:nvPr/>
        </p:nvSpPr>
        <p:spPr>
          <a:xfrm>
            <a:off x="9144000" y="838390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0" normalizeH="0" baseline="0" dirty="0">
                <a:solidFill>
                  <a:srgbClr val="003300"/>
                </a:solidFill>
                <a:latin typeface="맑은 고딕"/>
              </a:rPr>
              <a:t>정보 부족과 불확실성 해소</a:t>
            </a:r>
            <a:endParaRPr kumimoji="0" lang="en-US" altLang="ko-KR" sz="4000" b="1" i="0" u="none" strike="noStrike" kern="1200" cap="none" spc="0" normalizeH="0" baseline="0" dirty="0">
              <a:solidFill>
                <a:srgbClr val="003300"/>
              </a:solidFill>
              <a:latin typeface="맑은 고딕"/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1533524" y="2051685"/>
            <a:ext cx="5400676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귀농정책의 문제점과 어려움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2520000"/>
            <a:ext cx="8641080" cy="30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지역소멸 </a:t>
            </a:r>
            <a:r>
              <a:rPr lang="en-US" altLang="ko-KR" sz="3200"/>
              <a:t>&amp;</a:t>
            </a:r>
            <a:r>
              <a:rPr lang="en-US" altLang="ko-KR" sz="3200" b="1"/>
              <a:t> </a:t>
            </a:r>
            <a:r>
              <a:rPr lang="ko-KR" altLang="en-US" sz="3200" b="1"/>
              <a:t>청년 고용 불안정</a:t>
            </a:r>
            <a:r>
              <a:rPr lang="ko-KR" altLang="en-US" sz="3200"/>
              <a:t>의 해결방안</a:t>
            </a:r>
          </a:p>
          <a:p>
            <a:pPr lvl="0" algn="ctr">
              <a:defRPr/>
            </a:pPr>
            <a:r>
              <a:rPr lang="ko-KR" altLang="en-US" sz="3200"/>
              <a:t>→</a:t>
            </a:r>
            <a:r>
              <a:rPr lang="en-US" altLang="ko-KR" sz="3200"/>
              <a:t> </a:t>
            </a:r>
            <a:r>
              <a:rPr lang="ko-KR" altLang="en-US" sz="3200" b="1"/>
              <a:t>귀농 지원 정책</a:t>
            </a:r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endParaRPr lang="en-US" altLang="ko-KR" sz="3200"/>
          </a:p>
          <a:p>
            <a:pPr lvl="0" algn="ctr">
              <a:defRPr/>
            </a:pPr>
            <a:r>
              <a:rPr lang="ko-KR" altLang="en-US" sz="3200"/>
              <a:t>귀농 시 얻을 </a:t>
            </a:r>
            <a:r>
              <a:rPr lang="ko-KR" altLang="en-US" sz="3200" b="1"/>
              <a:t>소득에 대한 불확실성 </a:t>
            </a:r>
            <a:r>
              <a:rPr lang="en-US" altLang="ko-KR" sz="3200"/>
              <a:t>&amp;</a:t>
            </a:r>
          </a:p>
          <a:p>
            <a:pPr lvl="0" algn="ctr">
              <a:defRPr/>
            </a:pPr>
            <a:r>
              <a:rPr lang="ko-KR" altLang="en-US" sz="3200" b="1"/>
              <a:t>정책 정보 확보</a:t>
            </a:r>
            <a:r>
              <a:rPr lang="ko-KR" altLang="en-US" sz="3200"/>
              <a:t>에 대한 </a:t>
            </a:r>
            <a:r>
              <a:rPr lang="ko-KR" altLang="en-US" sz="3200" b="1"/>
              <a:t>어려움</a:t>
            </a:r>
            <a:r>
              <a:rPr lang="ko-KR" altLang="en-US" sz="3200"/>
              <a:t> 존재</a:t>
            </a:r>
            <a:endParaRPr lang="en-US" altLang="ko-KR" sz="3200"/>
          </a:p>
        </p:txBody>
      </p:sp>
      <p:sp>
        <p:nvSpPr>
          <p:cNvPr id="18" name="아래쪽 화살표 17"/>
          <p:cNvSpPr/>
          <p:nvPr/>
        </p:nvSpPr>
        <p:spPr>
          <a:xfrm>
            <a:off x="12801600" y="6134100"/>
            <a:ext cx="1371600" cy="1676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2323" y="2552700"/>
            <a:ext cx="5097077" cy="6522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02.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프로젝트 개발 목표 및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4202" y="7476172"/>
            <a:ext cx="435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 smtClean="0"/>
              <a:t>지역별 재배 가능한 주요 농작물 추천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2721897" y="6334415"/>
            <a:ext cx="3235435" cy="387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커뮤니티</a:t>
            </a:r>
          </a:p>
        </p:txBody>
      </p:sp>
      <p:grpSp>
        <p:nvGrpSpPr>
          <p:cNvPr id="33" name="그룹 1002"/>
          <p:cNvGrpSpPr/>
          <p:nvPr/>
        </p:nvGrpSpPr>
        <p:grpSpPr>
          <a:xfrm>
            <a:off x="1487848" y="6251027"/>
            <a:ext cx="4320540" cy="828103"/>
            <a:chOff x="1453450" y="6729017"/>
            <a:chExt cx="4347348" cy="554918"/>
          </a:xfrm>
        </p:grpSpPr>
        <p:pic>
          <p:nvPicPr>
            <p:cNvPr id="34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1470660" y="6419046"/>
            <a:ext cx="43205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농작물 추천 및 매출액 예측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62255" y="7476172"/>
            <a:ext cx="43529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 smtClean="0"/>
              <a:t>농작물 예상 매출과 </a:t>
            </a:r>
            <a:r>
              <a:rPr lang="ko-KR" altLang="en-US" b="1" dirty="0"/>
              <a:t>귀농 비용</a:t>
            </a:r>
            <a:r>
              <a:rPr lang="en-US" altLang="ko-KR" b="1" dirty="0"/>
              <a:t>(</a:t>
            </a:r>
            <a:r>
              <a:rPr lang="ko-KR" altLang="en-US" b="1" dirty="0"/>
              <a:t>초기비용</a:t>
            </a:r>
            <a:r>
              <a:rPr lang="en-US" altLang="ko-KR" b="1" dirty="0"/>
              <a:t>, </a:t>
            </a:r>
            <a:r>
              <a:rPr lang="ko-KR" altLang="en-US" b="1" dirty="0"/>
              <a:t>유지비용</a:t>
            </a:r>
            <a:r>
              <a:rPr lang="en-US" altLang="ko-KR" b="1" dirty="0"/>
              <a:t>,</a:t>
            </a:r>
            <a:r>
              <a:rPr lang="ko-KR" altLang="en-US" b="1" dirty="0"/>
              <a:t> 지원정책</a:t>
            </a:r>
            <a:r>
              <a:rPr lang="en-US" altLang="ko-KR" b="1" dirty="0"/>
              <a:t>) </a:t>
            </a:r>
            <a:r>
              <a:rPr lang="ko-KR" altLang="en-US" b="1" dirty="0"/>
              <a:t>데이터를 토대로 수익 예측</a:t>
            </a:r>
          </a:p>
          <a:p>
            <a:pPr marL="285750" indent="-285750">
              <a:buFont typeface="Wingdings"/>
              <a:buChar char="l"/>
              <a:defRPr/>
            </a:pPr>
            <a:endParaRPr lang="ko-KR" altLang="en-US" b="1" dirty="0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/>
              <a:t>지역별 비용 지원 정책 검색 기능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245056" y="7476172"/>
            <a:ext cx="4595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/>
              <a:t>지역별 정부지원 정책 검색 기능 제공</a:t>
            </a:r>
            <a:endParaRPr lang="en-US" altLang="ko-KR" b="1" dirty="0"/>
          </a:p>
          <a:p>
            <a:pPr marL="285750" indent="-285750">
              <a:buFont typeface="Wingdings"/>
              <a:buChar char="l"/>
              <a:defRPr/>
            </a:pPr>
            <a:endParaRPr lang="ko-KR" altLang="en-US" b="1" dirty="0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 smtClean="0"/>
              <a:t>농지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거주지 현황 정보 제공</a:t>
            </a:r>
            <a:endParaRPr lang="en-US" altLang="ko-KR" b="1" dirty="0" smtClean="0"/>
          </a:p>
          <a:p>
            <a:pPr marL="285750" indent="-285750">
              <a:buFont typeface="Wingdings"/>
              <a:buChar char="l"/>
              <a:defRPr/>
            </a:pPr>
            <a:endParaRPr lang="en-US" altLang="ko-KR" b="1" dirty="0"/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b="1" dirty="0" smtClean="0"/>
              <a:t>지역 행사 및 문화 축제 정보 제공</a:t>
            </a:r>
            <a:endParaRPr lang="en-US" altLang="ko-KR" b="1" dirty="0"/>
          </a:p>
        </p:txBody>
      </p:sp>
      <p:pic>
        <p:nvPicPr>
          <p:cNvPr id="19" name="그림 18"/>
          <p:cNvPicPr>
            <a:picLocks/>
          </p:cNvPicPr>
          <p:nvPr/>
        </p:nvPicPr>
        <p:blipFill rotWithShape="1">
          <a:blip r:embed="rId5"/>
          <a:srcRect l="25420" t="59960" r="49170"/>
          <a:stretch>
            <a:fillRect/>
          </a:stretch>
        </p:blipFill>
        <p:spPr>
          <a:xfrm>
            <a:off x="6823622" y="2534100"/>
            <a:ext cx="4320000" cy="3600000"/>
          </a:xfrm>
          <a:prstGeom prst="rect">
            <a:avLst/>
          </a:prstGeom>
        </p:spPr>
      </p:pic>
      <p:grpSp>
        <p:nvGrpSpPr>
          <p:cNvPr id="20" name="그룹 1002"/>
          <p:cNvGrpSpPr/>
          <p:nvPr/>
        </p:nvGrpSpPr>
        <p:grpSpPr>
          <a:xfrm>
            <a:off x="6880860" y="6251027"/>
            <a:ext cx="4320540" cy="828103"/>
            <a:chOff x="1453450" y="6729017"/>
            <a:chExt cx="4347348" cy="554918"/>
          </a:xfrm>
        </p:grpSpPr>
        <p:pic>
          <p:nvPicPr>
            <p:cNvPr id="21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863672" y="6419046"/>
            <a:ext cx="43205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비용 분석 및 수익 예측</a:t>
            </a:r>
          </a:p>
        </p:txBody>
      </p:sp>
      <p:grpSp>
        <p:nvGrpSpPr>
          <p:cNvPr id="23" name="그룹 1002"/>
          <p:cNvGrpSpPr/>
          <p:nvPr/>
        </p:nvGrpSpPr>
        <p:grpSpPr>
          <a:xfrm>
            <a:off x="12190019" y="6251027"/>
            <a:ext cx="4320540" cy="828103"/>
            <a:chOff x="1453450" y="6729017"/>
            <a:chExt cx="4347348" cy="554918"/>
          </a:xfrm>
        </p:grpSpPr>
        <p:pic>
          <p:nvPicPr>
            <p:cNvPr id="24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53450" y="6729017"/>
              <a:ext cx="4347348" cy="55491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2172831" y="6419046"/>
            <a:ext cx="43205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커뮤니티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00" y="2534100"/>
            <a:ext cx="4320000" cy="360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045" y="2534100"/>
            <a:ext cx="43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00000"/>
            <a:ext cx="18285714" cy="54150"/>
            <a:chOff x="0" y="2185779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185779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000" y="360000"/>
            <a:ext cx="1451480" cy="131953"/>
            <a:chOff x="845569" y="550890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5569" y="550890"/>
              <a:ext cx="1451480" cy="13195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80135" y="720000"/>
            <a:ext cx="11077800" cy="100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004E20"/>
                </a:solidFill>
                <a:latin typeface="맑은 고딕"/>
                <a:ea typeface="맑은 고딕"/>
              </a:rPr>
              <a:t>03. </a:t>
            </a:r>
            <a:r>
              <a:rPr lang="ko-KR" altLang="en-US" sz="6000" b="1">
                <a:solidFill>
                  <a:srgbClr val="004E20"/>
                </a:solidFill>
                <a:latin typeface="맑은 고딕"/>
                <a:ea typeface="맑은 고딕"/>
              </a:rPr>
              <a:t>주요 특징 및 핵심 기술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3011150" y="3931920"/>
            <a:ext cx="3600450" cy="1440180"/>
          </a:xfrm>
          <a:prstGeom prst="roundRect">
            <a:avLst>
              <a:gd name="adj" fmla="val 16667"/>
            </a:avLst>
          </a:prstGeom>
          <a:solidFill>
            <a:srgbClr val="004E2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80745" y="4310661"/>
            <a:ext cx="2488883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lt1"/>
                </a:solidFill>
                <a:effectLst/>
                <a:latin typeface="+mj-ea"/>
                <a:ea typeface="+mj-ea"/>
              </a:rPr>
              <a:t>예상 매출</a:t>
            </a:r>
          </a:p>
        </p:txBody>
      </p:sp>
      <p:sp>
        <p:nvSpPr>
          <p:cNvPr id="1004" name="모서리가 둥근 직사각형 1003"/>
          <p:cNvSpPr/>
          <p:nvPr/>
        </p:nvSpPr>
        <p:spPr>
          <a:xfrm>
            <a:off x="2590800" y="405505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005" name="TextBox 4"/>
          <p:cNvSpPr txBox="1"/>
          <p:nvPr/>
        </p:nvSpPr>
        <p:spPr>
          <a:xfrm>
            <a:off x="2711779" y="442951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예비</a:t>
            </a:r>
            <a:r>
              <a:rPr lang="en-US" altLang="ko-KR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귀농인</a:t>
            </a:r>
          </a:p>
        </p:txBody>
      </p:sp>
      <p:sp>
        <p:nvSpPr>
          <p:cNvPr id="1018" name="TextBox 3"/>
          <p:cNvSpPr txBox="1"/>
          <p:nvPr/>
        </p:nvSpPr>
        <p:spPr>
          <a:xfrm>
            <a:off x="1828800" y="7522339"/>
            <a:ext cx="140208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9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 dirty="0">
                <a:solidFill>
                  <a:srgbClr val="000000"/>
                </a:solidFill>
                <a:latin typeface="+mj-lt"/>
              </a:rPr>
              <a:t>자신의 선호에 따라 농작물이나 귀농 지역을 선택</a:t>
            </a:r>
            <a:endParaRPr lang="en-US" altLang="ko-KR" sz="2900" b="1" dirty="0">
              <a:solidFill>
                <a:srgbClr val="000000"/>
              </a:solidFill>
              <a:latin typeface="+mj-lt"/>
            </a:endParaRPr>
          </a:p>
          <a:p>
            <a:pPr lvl="0" algn="ctr">
              <a:spcBef>
                <a:spcPct val="0"/>
              </a:spcBef>
              <a:defRPr/>
            </a:pPr>
            <a:endParaRPr lang="en-US" altLang="ko-KR" sz="2900" b="1" dirty="0">
              <a:solidFill>
                <a:srgbClr val="000000"/>
              </a:solidFill>
              <a:latin typeface="+mj-lt"/>
            </a:endParaRPr>
          </a:p>
          <a:p>
            <a:pPr marL="457200" lvl="0" indent="-457200" algn="ctr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9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900" b="1" dirty="0">
                <a:solidFill>
                  <a:srgbClr val="000000"/>
                </a:solidFill>
                <a:latin typeface="+mj-lt"/>
              </a:rPr>
              <a:t>농작물과 지역을 기반으로 해당 농작물에 대한 </a:t>
            </a:r>
            <a:r>
              <a:rPr lang="ko-KR" altLang="en-US" sz="2900" b="1" dirty="0">
                <a:solidFill>
                  <a:srgbClr val="FF0000"/>
                </a:solidFill>
                <a:latin typeface="+mj-lt"/>
              </a:rPr>
              <a:t>매출 예측</a:t>
            </a:r>
            <a:endParaRPr lang="en-US" altLang="ko-KR" sz="2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10801350" y="1080135"/>
            <a:ext cx="6096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86B282"/>
                </a:solidFill>
              </a:rPr>
              <a:t>1.</a:t>
            </a:r>
            <a:r>
              <a:rPr lang="ko-KR" altLang="en-US" sz="3000">
                <a:solidFill>
                  <a:srgbClr val="86B282"/>
                </a:solidFill>
              </a:rPr>
              <a:t> 농작물 추천 및 매출액 예측</a:t>
            </a:r>
          </a:p>
        </p:txBody>
      </p:sp>
      <p:sp>
        <p:nvSpPr>
          <p:cNvPr id="7" name="모서리가 둥근 직사각형 1003">
            <a:extLst>
              <a:ext uri="{FF2B5EF4-FFF2-40B4-BE49-F238E27FC236}">
                <a16:creationId xmlns:a16="http://schemas.microsoft.com/office/drawing/2014/main" id="{14EA93A3-CC4F-6E1A-C696-1830C6FBBBA6}"/>
              </a:ext>
            </a:extLst>
          </p:cNvPr>
          <p:cNvSpPr/>
          <p:nvPr/>
        </p:nvSpPr>
        <p:spPr>
          <a:xfrm>
            <a:off x="5891725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872BBA8-D243-9B7B-1754-91A0BF3B930A}"/>
              </a:ext>
            </a:extLst>
          </p:cNvPr>
          <p:cNvSpPr txBox="1"/>
          <p:nvPr/>
        </p:nvSpPr>
        <p:spPr>
          <a:xfrm>
            <a:off x="6012704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</a:p>
        </p:txBody>
      </p:sp>
      <p:sp>
        <p:nvSpPr>
          <p:cNvPr id="10" name="모서리가 둥근 직사각형 1003">
            <a:extLst>
              <a:ext uri="{FF2B5EF4-FFF2-40B4-BE49-F238E27FC236}">
                <a16:creationId xmlns:a16="http://schemas.microsoft.com/office/drawing/2014/main" id="{C307F719-5220-742C-50DB-6CD55680C865}"/>
              </a:ext>
            </a:extLst>
          </p:cNvPr>
          <p:cNvSpPr/>
          <p:nvPr/>
        </p:nvSpPr>
        <p:spPr>
          <a:xfrm>
            <a:off x="5891725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0149390-6050-2AEC-93D4-E850D22B6340}"/>
              </a:ext>
            </a:extLst>
          </p:cNvPr>
          <p:cNvSpPr txBox="1"/>
          <p:nvPr/>
        </p:nvSpPr>
        <p:spPr>
          <a:xfrm>
            <a:off x="6012704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</a:p>
        </p:txBody>
      </p:sp>
      <p:sp>
        <p:nvSpPr>
          <p:cNvPr id="12" name="모서리가 둥근 직사각형 1003">
            <a:extLst>
              <a:ext uri="{FF2B5EF4-FFF2-40B4-BE49-F238E27FC236}">
                <a16:creationId xmlns:a16="http://schemas.microsoft.com/office/drawing/2014/main" id="{F89A2AEE-BB2C-9FD4-6910-C8ABF32E9EAF}"/>
              </a:ext>
            </a:extLst>
          </p:cNvPr>
          <p:cNvSpPr/>
          <p:nvPr/>
        </p:nvSpPr>
        <p:spPr>
          <a:xfrm>
            <a:off x="9353550" y="5438804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FB54EF7-673E-BA2C-B4DD-21AEA4FC704A}"/>
              </a:ext>
            </a:extLst>
          </p:cNvPr>
          <p:cNvSpPr txBox="1"/>
          <p:nvPr/>
        </p:nvSpPr>
        <p:spPr>
          <a:xfrm>
            <a:off x="9474529" y="5813273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농작물</a:t>
            </a:r>
          </a:p>
        </p:txBody>
      </p:sp>
      <p:sp>
        <p:nvSpPr>
          <p:cNvPr id="16" name="모서리가 둥근 직사각형 1003">
            <a:extLst>
              <a:ext uri="{FF2B5EF4-FFF2-40B4-BE49-F238E27FC236}">
                <a16:creationId xmlns:a16="http://schemas.microsoft.com/office/drawing/2014/main" id="{3B8B384E-B8DC-D4DF-2A1B-8D83DBC581BB}"/>
              </a:ext>
            </a:extLst>
          </p:cNvPr>
          <p:cNvSpPr/>
          <p:nvPr/>
        </p:nvSpPr>
        <p:spPr>
          <a:xfrm>
            <a:off x="9353550" y="2705100"/>
            <a:ext cx="2318825" cy="1152496"/>
          </a:xfrm>
          <a:prstGeom prst="roundRect">
            <a:avLst>
              <a:gd name="adj" fmla="val 16667"/>
            </a:avLst>
          </a:prstGeom>
          <a:solidFill>
            <a:srgbClr val="81AB7D"/>
          </a:solidFill>
          <a:ln w="12700" cap="flat" cmpd="sng" algn="ctr">
            <a:gradFill flip="xy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ffectLst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7CB1B51-2A73-BDD4-76CC-96000F0D2C22}"/>
              </a:ext>
            </a:extLst>
          </p:cNvPr>
          <p:cNvSpPr txBox="1"/>
          <p:nvPr/>
        </p:nvSpPr>
        <p:spPr>
          <a:xfrm>
            <a:off x="9474529" y="3079569"/>
            <a:ext cx="20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 dirty="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귀농 지역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89B793-DE94-A3E9-D602-35E230993A1D}"/>
              </a:ext>
            </a:extLst>
          </p:cNvPr>
          <p:cNvCxnSpPr>
            <a:cxnSpLocks/>
          </p:cNvCxnSpPr>
          <p:nvPr/>
        </p:nvCxnSpPr>
        <p:spPr>
          <a:xfrm flipV="1">
            <a:off x="4191000" y="3279624"/>
            <a:ext cx="1524000" cy="57797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270AAA-407C-9BA1-CC6C-C87CDB8ECA92}"/>
              </a:ext>
            </a:extLst>
          </p:cNvPr>
          <p:cNvCxnSpPr>
            <a:cxnSpLocks/>
          </p:cNvCxnSpPr>
          <p:nvPr/>
        </p:nvCxnSpPr>
        <p:spPr>
          <a:xfrm>
            <a:off x="4191000" y="5438804"/>
            <a:ext cx="1524000" cy="57452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0540227-3B88-BCA9-74C2-902954381659}"/>
              </a:ext>
            </a:extLst>
          </p:cNvPr>
          <p:cNvCxnSpPr>
            <a:cxnSpLocks/>
          </p:cNvCxnSpPr>
          <p:nvPr/>
        </p:nvCxnSpPr>
        <p:spPr>
          <a:xfrm>
            <a:off x="11793354" y="3290186"/>
            <a:ext cx="1217796" cy="5674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819CDA9-D8CD-6EDA-AD1C-F72ED110B8B4}"/>
              </a:ext>
            </a:extLst>
          </p:cNvPr>
          <p:cNvCxnSpPr>
            <a:cxnSpLocks/>
          </p:cNvCxnSpPr>
          <p:nvPr/>
        </p:nvCxnSpPr>
        <p:spPr>
          <a:xfrm flipV="1">
            <a:off x="11793354" y="5395361"/>
            <a:ext cx="1217796" cy="67617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DA02E9-D89A-E6FE-AA2A-CC1A3EC3A2DD}"/>
              </a:ext>
            </a:extLst>
          </p:cNvPr>
          <p:cNvCxnSpPr>
            <a:cxnSpLocks/>
          </p:cNvCxnSpPr>
          <p:nvPr/>
        </p:nvCxnSpPr>
        <p:spPr>
          <a:xfrm>
            <a:off x="8305800" y="3279624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B136D7D-2254-9541-1EB4-6A7D24693B76}"/>
              </a:ext>
            </a:extLst>
          </p:cNvPr>
          <p:cNvCxnSpPr>
            <a:cxnSpLocks/>
          </p:cNvCxnSpPr>
          <p:nvPr/>
        </p:nvCxnSpPr>
        <p:spPr>
          <a:xfrm>
            <a:off x="8305800" y="6013328"/>
            <a:ext cx="91440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616</Words>
  <Application>Microsoft Office PowerPoint</Application>
  <PresentationFormat>사용자 지정</PresentationFormat>
  <Paragraphs>148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248</cp:revision>
  <dcterms:created xsi:type="dcterms:W3CDTF">2023-05-12T10:21:52Z</dcterms:created>
  <dcterms:modified xsi:type="dcterms:W3CDTF">2023-06-23T07:18:12Z</dcterms:modified>
  <cp:version/>
</cp:coreProperties>
</file>